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90" r:id="rId4"/>
  </p:sldMasterIdLst>
  <p:notesMasterIdLst>
    <p:notesMasterId r:id="rId30"/>
  </p:notesMasterIdLst>
  <p:sldIdLst>
    <p:sldId id="266" r:id="rId5"/>
    <p:sldId id="267" r:id="rId6"/>
    <p:sldId id="268" r:id="rId7"/>
    <p:sldId id="269" r:id="rId8"/>
    <p:sldId id="270" r:id="rId9"/>
    <p:sldId id="272" r:id="rId10"/>
    <p:sldId id="273" r:id="rId11"/>
    <p:sldId id="274" r:id="rId12"/>
    <p:sldId id="275" r:id="rId13"/>
    <p:sldId id="276" r:id="rId14"/>
    <p:sldId id="277" r:id="rId15"/>
    <p:sldId id="279" r:id="rId16"/>
    <p:sldId id="289" r:id="rId17"/>
    <p:sldId id="291" r:id="rId18"/>
    <p:sldId id="292" r:id="rId19"/>
    <p:sldId id="290" r:id="rId20"/>
    <p:sldId id="280" r:id="rId21"/>
    <p:sldId id="281" r:id="rId22"/>
    <p:sldId id="282" r:id="rId23"/>
    <p:sldId id="286" r:id="rId24"/>
    <p:sldId id="288" r:id="rId25"/>
    <p:sldId id="283" r:id="rId26"/>
    <p:sldId id="287" r:id="rId27"/>
    <p:sldId id="284" r:id="rId28"/>
    <p:sldId id="285"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132" autoAdjust="0"/>
    <p:restoredTop sz="94660"/>
  </p:normalViewPr>
  <p:slideViewPr>
    <p:cSldViewPr snapToGrid="0">
      <p:cViewPr varScale="1">
        <p:scale>
          <a:sx n="69" d="100"/>
          <a:sy n="69" d="100"/>
        </p:scale>
        <p:origin x="690" y="60"/>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8" Type="http://schemas.openxmlformats.org/officeDocument/2006/relationships/slide" Target="slides/slide4.xml"/></Relationships>
</file>

<file path=ppt/media/image1.png>
</file>

<file path=ppt/media/image2.png>
</file>

<file path=ppt/media/image3.jpg>
</file>

<file path=ppt/media/image4.pn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5/2/2024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3A52079-6997-47B8-B262-4ED5D2EA2D74}" type="datetime1">
              <a:rPr lang="en-US" smtClean="0"/>
              <a:t>5/2/2024</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2059763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CB83234-995D-4149-8E1E-BC120E9070D5}" type="datetime1">
              <a:rPr lang="en-US" smtClean="0"/>
              <a:t>5/2/2024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24801290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5CB83234-995D-4149-8E1E-BC120E9070D5}" type="datetime1">
              <a:rPr lang="en-US" smtClean="0"/>
              <a:t>5/2/2024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46024654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5CB83234-995D-4149-8E1E-BC120E9070D5}" type="datetime1">
              <a:rPr lang="en-US" smtClean="0"/>
              <a:t>5/2/2024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9E57DC2-970A-4B3E-BB1C-7A09969E49DF}" type="slidenum">
              <a:rPr lang="en-US" smtClean="0"/>
              <a:pPr/>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388748744"/>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5CB83234-995D-4149-8E1E-BC120E9070D5}" type="datetime1">
              <a:rPr lang="en-US" smtClean="0"/>
              <a:t>5/2/2024</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97538280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CB83234-995D-4149-8E1E-BC120E9070D5}" type="datetime1">
              <a:rPr lang="en-US" smtClean="0"/>
              <a:t>5/2/2024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78732203"/>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CB83234-995D-4149-8E1E-BC120E9070D5}" type="datetime1">
              <a:rPr lang="en-US" smtClean="0"/>
              <a:t>5/2/2024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93605189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5/2/2024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42658840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AAA60CC4-6CA2-4A99-B83B-711E420D000E}" type="datetime1">
              <a:rPr lang="en-US" smtClean="0"/>
              <a:t>5/2/2024</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0078599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5/2/2024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0054749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85238998-10EA-455D-8FDC-3EBC7E198582}" type="datetime1">
              <a:rPr lang="en-US" smtClean="0"/>
              <a:t>5/2/2024</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43561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5/2/2024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82731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5/2/2024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1369782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5/2/2024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0990406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5/2/2024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725512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E378FF3-85EA-48E5-8D8C-1DB156807E49}" type="datetime1">
              <a:rPr lang="en-US" smtClean="0"/>
              <a:t>5/2/2024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3955173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3F94F13-1676-4B68-A383-661B657F6E63}" type="datetime1">
              <a:rPr lang="en-US" smtClean="0"/>
              <a:t>5/2/2024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9629082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5CB83234-995D-4149-8E1E-BC120E9070D5}" type="datetime1">
              <a:rPr lang="en-US" smtClean="0"/>
              <a:t>5/2/2024</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220218104"/>
      </p:ext>
    </p:extLst>
  </p:cSld>
  <p:clrMap bg1="dk1" tx1="lt1" bg2="dk2" tx2="lt2" accent1="accent1" accent2="accent2" accent3="accent3" accent4="accent4" accent5="accent5" accent6="accent6" hlink="hlink" folHlink="folHlink"/>
  <p:sldLayoutIdLst>
    <p:sldLayoutId id="2147483791" r:id="rId1"/>
    <p:sldLayoutId id="2147483792" r:id="rId2"/>
    <p:sldLayoutId id="2147483793" r:id="rId3"/>
    <p:sldLayoutId id="2147483794" r:id="rId4"/>
    <p:sldLayoutId id="2147483795" r:id="rId5"/>
    <p:sldLayoutId id="2147483796" r:id="rId6"/>
    <p:sldLayoutId id="2147483797" r:id="rId7"/>
    <p:sldLayoutId id="2147483798" r:id="rId8"/>
    <p:sldLayoutId id="2147483799" r:id="rId9"/>
    <p:sldLayoutId id="2147483800" r:id="rId10"/>
    <p:sldLayoutId id="2147483801" r:id="rId11"/>
    <p:sldLayoutId id="2147483802" r:id="rId12"/>
    <p:sldLayoutId id="2147483803" r:id="rId13"/>
    <p:sldLayoutId id="2147483804" r:id="rId14"/>
    <p:sldLayoutId id="2147483805" r:id="rId15"/>
    <p:sldLayoutId id="2147483806" r:id="rId16"/>
    <p:sldLayoutId id="2147483807" r:id="rId17"/>
  </p:sldLayoutIdLst>
  <p:hf sldNum="0"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IN" sz="3600" dirty="0"/>
              <a:t>TELEPHONE DIRECTORY </a:t>
            </a:r>
            <a:endParaRPr lang="en-US" sz="3600" dirty="0"/>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480511A-11B4-C183-ACBE-4969779E342F}"/>
              </a:ext>
            </a:extLst>
          </p:cNvPr>
          <p:cNvSpPr txBox="1"/>
          <p:nvPr/>
        </p:nvSpPr>
        <p:spPr>
          <a:xfrm>
            <a:off x="3694923" y="684646"/>
            <a:ext cx="9349273" cy="584775"/>
          </a:xfrm>
          <a:prstGeom prst="rect">
            <a:avLst/>
          </a:prstGeom>
          <a:noFill/>
        </p:spPr>
        <p:txBody>
          <a:bodyPr wrap="square" rtlCol="0">
            <a:spAutoFit/>
          </a:bodyPr>
          <a:lstStyle/>
          <a:p>
            <a:pPr algn="just"/>
            <a:r>
              <a:rPr lang="en-IN" sz="3200" dirty="0">
                <a:latin typeface="Times New Roman" panose="02020603050405020304" pitchFamily="18" charset="0"/>
                <a:cs typeface="Times New Roman" panose="02020603050405020304" pitchFamily="18" charset="0"/>
              </a:rPr>
              <a:t>6. DESCRIPTION OF TABLES</a:t>
            </a:r>
          </a:p>
        </p:txBody>
      </p:sp>
      <p:sp>
        <p:nvSpPr>
          <p:cNvPr id="3" name="TextBox 2">
            <a:extLst>
              <a:ext uri="{FF2B5EF4-FFF2-40B4-BE49-F238E27FC236}">
                <a16:creationId xmlns:a16="http://schemas.microsoft.com/office/drawing/2014/main" id="{2F8A1637-F3A6-17D6-86E4-117EC3B880CD}"/>
              </a:ext>
            </a:extLst>
          </p:cNvPr>
          <p:cNvSpPr txBox="1"/>
          <p:nvPr/>
        </p:nvSpPr>
        <p:spPr>
          <a:xfrm>
            <a:off x="1595534" y="1940768"/>
            <a:ext cx="3284376"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1) </a:t>
            </a:r>
            <a:r>
              <a:rPr lang="en-US" u="sng" dirty="0">
                <a:latin typeface="Times New Roman" panose="02020603050405020304" pitchFamily="18" charset="0"/>
                <a:cs typeface="Times New Roman" panose="02020603050405020304" pitchFamily="18" charset="0"/>
              </a:rPr>
              <a:t>PHONE NUMBER TABLE</a:t>
            </a:r>
            <a:endParaRPr lang="en-IN" u="sng"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6236D813-14BB-809E-03FB-9AE79E4CE4B1}"/>
              </a:ext>
            </a:extLst>
          </p:cNvPr>
          <p:cNvSpPr txBox="1"/>
          <p:nvPr/>
        </p:nvSpPr>
        <p:spPr>
          <a:xfrm>
            <a:off x="1418253" y="2565918"/>
            <a:ext cx="10207690" cy="1754326"/>
          </a:xfrm>
          <a:prstGeom prst="rect">
            <a:avLst/>
          </a:prstGeom>
          <a:noFill/>
        </p:spPr>
        <p:txBody>
          <a:bodyPr wrap="square" rtlCol="0">
            <a:spAutoFit/>
          </a:bodyPr>
          <a:lstStyle/>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Phone no: The Contact Phone number for the Customer.</a:t>
            </a:r>
          </a:p>
          <a:p>
            <a:pPr algn="just"/>
            <a:endParaRPr lang="en-IN" dirty="0">
              <a:latin typeface="Times New Roman" panose="02020603050405020304" pitchFamily="18" charset="0"/>
              <a:cs typeface="Times New Roman" panose="02020603050405020304" pitchFamily="18" charset="0"/>
            </a:endParaRPr>
          </a:p>
          <a:p>
            <a:pPr algn="just"/>
            <a:r>
              <a:rPr lang="en-IN" dirty="0">
                <a:latin typeface="Times New Roman" panose="02020603050405020304" pitchFamily="18" charset="0"/>
                <a:cs typeface="Times New Roman" panose="02020603050405020304" pitchFamily="18" charset="0"/>
              </a:rPr>
              <a:t>Network Type : The network which was used by a person .</a:t>
            </a:r>
          </a:p>
          <a:p>
            <a:pPr algn="just"/>
            <a:endParaRPr lang="en-IN" dirty="0">
              <a:latin typeface="Times New Roman" panose="02020603050405020304" pitchFamily="18" charset="0"/>
              <a:cs typeface="Times New Roman" panose="02020603050405020304" pitchFamily="18" charset="0"/>
            </a:endParaRPr>
          </a:p>
          <a:p>
            <a:pPr algn="just"/>
            <a:r>
              <a:rPr lang="en-IN" dirty="0">
                <a:latin typeface="Times New Roman" panose="02020603050405020304" pitchFamily="18" charset="0"/>
                <a:cs typeface="Times New Roman" panose="02020603050405020304" pitchFamily="18" charset="0"/>
              </a:rPr>
              <a:t>Person id : same as person id </a:t>
            </a:r>
            <a:r>
              <a:rPr lang="en-IN" dirty="0"/>
              <a:t>.</a:t>
            </a:r>
          </a:p>
        </p:txBody>
      </p:sp>
    </p:spTree>
    <p:extLst>
      <p:ext uri="{BB962C8B-B14F-4D97-AF65-F5344CB8AC3E}">
        <p14:creationId xmlns:p14="http://schemas.microsoft.com/office/powerpoint/2010/main" val="15869636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480511A-11B4-C183-ACBE-4969779E342F}"/>
              </a:ext>
            </a:extLst>
          </p:cNvPr>
          <p:cNvSpPr txBox="1"/>
          <p:nvPr/>
        </p:nvSpPr>
        <p:spPr>
          <a:xfrm>
            <a:off x="3694923" y="684646"/>
            <a:ext cx="9349273" cy="584775"/>
          </a:xfrm>
          <a:prstGeom prst="rect">
            <a:avLst/>
          </a:prstGeom>
          <a:noFill/>
        </p:spPr>
        <p:txBody>
          <a:bodyPr wrap="square" rtlCol="0">
            <a:spAutoFit/>
          </a:bodyPr>
          <a:lstStyle/>
          <a:p>
            <a:pPr algn="just"/>
            <a:r>
              <a:rPr lang="en-IN" sz="3200" dirty="0">
                <a:latin typeface="Times New Roman" panose="02020603050405020304" pitchFamily="18" charset="0"/>
                <a:cs typeface="Times New Roman" panose="02020603050405020304" pitchFamily="18" charset="0"/>
              </a:rPr>
              <a:t>6. DESCRIPTION OF TABLES</a:t>
            </a:r>
          </a:p>
        </p:txBody>
      </p:sp>
      <p:sp>
        <p:nvSpPr>
          <p:cNvPr id="3" name="TextBox 2">
            <a:extLst>
              <a:ext uri="{FF2B5EF4-FFF2-40B4-BE49-F238E27FC236}">
                <a16:creationId xmlns:a16="http://schemas.microsoft.com/office/drawing/2014/main" id="{2F8A1637-F3A6-17D6-86E4-117EC3B880CD}"/>
              </a:ext>
            </a:extLst>
          </p:cNvPr>
          <p:cNvSpPr txBox="1"/>
          <p:nvPr/>
        </p:nvSpPr>
        <p:spPr>
          <a:xfrm>
            <a:off x="1595534" y="1940768"/>
            <a:ext cx="3284376"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1) </a:t>
            </a:r>
            <a:r>
              <a:rPr lang="en-US" u="sng" dirty="0">
                <a:latin typeface="Times New Roman" panose="02020603050405020304" pitchFamily="18" charset="0"/>
                <a:cs typeface="Times New Roman" panose="02020603050405020304" pitchFamily="18" charset="0"/>
              </a:rPr>
              <a:t>EMAIL  TABLE</a:t>
            </a:r>
            <a:endParaRPr lang="en-IN" u="sng"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6236D813-14BB-809E-03FB-9AE79E4CE4B1}"/>
              </a:ext>
            </a:extLst>
          </p:cNvPr>
          <p:cNvSpPr txBox="1"/>
          <p:nvPr/>
        </p:nvSpPr>
        <p:spPr>
          <a:xfrm>
            <a:off x="1418253" y="2565918"/>
            <a:ext cx="10207690" cy="2031325"/>
          </a:xfrm>
          <a:prstGeom prst="rect">
            <a:avLst/>
          </a:prstGeom>
          <a:noFill/>
        </p:spPr>
        <p:txBody>
          <a:bodyPr wrap="square" rtlCol="0">
            <a:spAutoFit/>
          </a:bodyPr>
          <a:lstStyle/>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Phone no: The Contact Phone number for the Customer.</a:t>
            </a:r>
          </a:p>
          <a:p>
            <a:pPr algn="just"/>
            <a:endParaRPr lang="en-IN" dirty="0">
              <a:latin typeface="Times New Roman" panose="02020603050405020304" pitchFamily="18" charset="0"/>
              <a:cs typeface="Times New Roman" panose="02020603050405020304" pitchFamily="18" charset="0"/>
            </a:endParaRPr>
          </a:p>
          <a:p>
            <a:pPr algn="just"/>
            <a:r>
              <a:rPr lang="en-IN" dirty="0">
                <a:latin typeface="Times New Roman" panose="02020603050405020304" pitchFamily="18" charset="0"/>
                <a:cs typeface="Times New Roman" panose="02020603050405020304" pitchFamily="18" charset="0"/>
              </a:rPr>
              <a:t>Name : The full name of Customer .</a:t>
            </a:r>
          </a:p>
          <a:p>
            <a:pPr algn="just"/>
            <a:endParaRPr lang="en-IN" dirty="0">
              <a:latin typeface="Times New Roman" panose="02020603050405020304" pitchFamily="18" charset="0"/>
              <a:cs typeface="Times New Roman" panose="02020603050405020304" pitchFamily="18" charset="0"/>
            </a:endParaRPr>
          </a:p>
          <a:p>
            <a:pPr algn="just"/>
            <a:r>
              <a:rPr lang="en-IN" dirty="0">
                <a:latin typeface="Times New Roman" panose="02020603050405020304" pitchFamily="18" charset="0"/>
                <a:cs typeface="Times New Roman" panose="02020603050405020304" pitchFamily="18" charset="0"/>
              </a:rPr>
              <a:t>Email id : The email id of the person Id</a:t>
            </a:r>
            <a:r>
              <a:rPr lang="en-IN" dirty="0"/>
              <a:t>.</a:t>
            </a:r>
          </a:p>
          <a:p>
            <a:pPr algn="just"/>
            <a:endParaRPr lang="en-IN" dirty="0"/>
          </a:p>
        </p:txBody>
      </p:sp>
    </p:spTree>
    <p:extLst>
      <p:ext uri="{BB962C8B-B14F-4D97-AF65-F5344CB8AC3E}">
        <p14:creationId xmlns:p14="http://schemas.microsoft.com/office/powerpoint/2010/main" val="9430690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8A1637-F3A6-17D6-86E4-117EC3B880CD}"/>
              </a:ext>
            </a:extLst>
          </p:cNvPr>
          <p:cNvSpPr txBox="1"/>
          <p:nvPr/>
        </p:nvSpPr>
        <p:spPr>
          <a:xfrm>
            <a:off x="2369974" y="961054"/>
            <a:ext cx="9946433" cy="584775"/>
          </a:xfrm>
          <a:prstGeom prst="rect">
            <a:avLst/>
          </a:prstGeom>
          <a:noFill/>
        </p:spPr>
        <p:txBody>
          <a:bodyPr wrap="square" rtlCol="0">
            <a:spAutoFit/>
          </a:bodyPr>
          <a:lstStyle/>
          <a:p>
            <a:r>
              <a:rPr lang="en-US" sz="3200" u="sng" dirty="0">
                <a:latin typeface="Times New Roman" panose="02020603050405020304" pitchFamily="18" charset="0"/>
                <a:cs typeface="Times New Roman" panose="02020603050405020304" pitchFamily="18" charset="0"/>
              </a:rPr>
              <a:t>7</a:t>
            </a:r>
            <a:r>
              <a:rPr lang="en-US" u="sng" dirty="0">
                <a:latin typeface="Times New Roman" panose="02020603050405020304" pitchFamily="18" charset="0"/>
                <a:cs typeface="Times New Roman" panose="02020603050405020304" pitchFamily="18" charset="0"/>
              </a:rPr>
              <a:t>. </a:t>
            </a:r>
            <a:r>
              <a:rPr lang="en-US" sz="3200" u="sng" dirty="0">
                <a:latin typeface="Times New Roman" panose="02020603050405020304" pitchFamily="18" charset="0"/>
                <a:cs typeface="Times New Roman" panose="02020603050405020304" pitchFamily="18" charset="0"/>
              </a:rPr>
              <a:t>NORMALIZATION OF TABLE UP TO 3-Nf</a:t>
            </a:r>
            <a:endParaRPr lang="en-IN" sz="3200" u="sng"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6236D813-14BB-809E-03FB-9AE79E4CE4B1}"/>
              </a:ext>
            </a:extLst>
          </p:cNvPr>
          <p:cNvSpPr txBox="1"/>
          <p:nvPr/>
        </p:nvSpPr>
        <p:spPr>
          <a:xfrm>
            <a:off x="992155" y="2405952"/>
            <a:ext cx="10207690" cy="4154984"/>
          </a:xfrm>
          <a:prstGeom prst="rect">
            <a:avLst/>
          </a:prstGeom>
          <a:noFill/>
        </p:spPr>
        <p:txBody>
          <a:bodyPr wrap="square" rtlCol="0">
            <a:spAutoFit/>
          </a:bodyPr>
          <a:lstStyle/>
          <a:p>
            <a:pPr algn="just"/>
            <a:endParaRPr lang="en-US" sz="2400" dirty="0">
              <a:latin typeface="Times New Roman" panose="02020603050405020304" pitchFamily="18" charset="0"/>
              <a:cs typeface="Times New Roman" panose="02020603050405020304" pitchFamily="18" charset="0"/>
            </a:endParaRPr>
          </a:p>
          <a:p>
            <a:pPr algn="just"/>
            <a:r>
              <a:rPr lang="en-IN" sz="2400" dirty="0">
                <a:latin typeface="Times New Roman" panose="02020603050405020304" pitchFamily="18" charset="0"/>
                <a:cs typeface="Times New Roman" panose="02020603050405020304" pitchFamily="18" charset="0"/>
              </a:rPr>
              <a:t>The tables mentioned Above have a Well- Normalized structure for a TELEPHONE DIRECTORY that ensures data integrity ,Efficiency and </a:t>
            </a:r>
            <a:r>
              <a:rPr lang="en-IN" sz="2400" dirty="0" err="1">
                <a:latin typeface="Times New Roman" panose="02020603050405020304" pitchFamily="18" charset="0"/>
                <a:cs typeface="Times New Roman" panose="02020603050405020304" pitchFamily="18" charset="0"/>
              </a:rPr>
              <a:t>Scalablity</a:t>
            </a:r>
            <a:endParaRPr lang="en-IN" sz="2400" dirty="0">
              <a:latin typeface="Times New Roman" panose="02020603050405020304" pitchFamily="18" charset="0"/>
              <a:cs typeface="Times New Roman" panose="02020603050405020304" pitchFamily="18" charset="0"/>
            </a:endParaRPr>
          </a:p>
          <a:p>
            <a:pPr algn="just"/>
            <a:endParaRPr lang="en-IN" sz="2400" dirty="0">
              <a:latin typeface="Times New Roman" panose="02020603050405020304" pitchFamily="18" charset="0"/>
              <a:cs typeface="Times New Roman" panose="02020603050405020304" pitchFamily="18" charset="0"/>
            </a:endParaRPr>
          </a:p>
          <a:p>
            <a:pPr algn="just"/>
            <a:r>
              <a:rPr lang="en-IN" sz="2400" dirty="0">
                <a:latin typeface="Times New Roman" panose="02020603050405020304" pitchFamily="18" charset="0"/>
                <a:cs typeface="Times New Roman" panose="02020603050405020304" pitchFamily="18" charset="0"/>
              </a:rPr>
              <a:t>This true because it </a:t>
            </a:r>
            <a:r>
              <a:rPr lang="en-US" sz="2400" dirty="0">
                <a:latin typeface="Times New Roman" panose="02020603050405020304" pitchFamily="18" charset="0"/>
                <a:cs typeface="Times New Roman" panose="02020603050405020304" pitchFamily="18" charset="0"/>
              </a:rPr>
              <a:t> does not contain any composite or multi-valued attribute (1NF)</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It Does not contain any partial dependencies (2NF)</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It does not contain any </a:t>
            </a:r>
            <a:r>
              <a:rPr lang="en-IN" sz="2400" b="0" i="0" dirty="0">
                <a:solidFill>
                  <a:srgbClr val="FFFFFF"/>
                </a:solidFill>
                <a:effectLst/>
                <a:highlight>
                  <a:srgbClr val="131417"/>
                </a:highlight>
                <a:latin typeface="Nunito" pitchFamily="2" charset="0"/>
              </a:rPr>
              <a:t>transitive dependency</a:t>
            </a:r>
            <a:endParaRPr lang="en-US" sz="2400" dirty="0">
              <a:latin typeface="Times New Roman" panose="02020603050405020304" pitchFamily="18" charset="0"/>
              <a:cs typeface="Times New Roman" panose="02020603050405020304" pitchFamily="18" charset="0"/>
            </a:endParaRPr>
          </a:p>
          <a:p>
            <a:pPr algn="just"/>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014359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35B6636-008C-C9FB-AF0E-1E84FB3F7200}"/>
              </a:ext>
            </a:extLst>
          </p:cNvPr>
          <p:cNvSpPr>
            <a:spLocks noGrp="1"/>
          </p:cNvSpPr>
          <p:nvPr>
            <p:ph idx="1"/>
          </p:nvPr>
        </p:nvSpPr>
        <p:spPr>
          <a:xfrm>
            <a:off x="706582" y="2119745"/>
            <a:ext cx="10799618" cy="4098940"/>
          </a:xfrm>
        </p:spPr>
        <p:txBody>
          <a:bodyPr>
            <a:normAutofit/>
          </a:bodyPr>
          <a:lstStyle/>
          <a:p>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Create Person table</a:t>
            </a:r>
          </a:p>
          <a:p>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CREATE TABLE Person (</a:t>
            </a:r>
          </a:p>
          <a:p>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a:t>
            </a:r>
            <a:r>
              <a:rPr lang="en-US" dirty="0" err="1">
                <a:latin typeface="Cascadia Code ExtraLight" panose="020B0609020000020004" pitchFamily="49" charset="0"/>
                <a:ea typeface="Cascadia Code ExtraLight" panose="020B0609020000020004" pitchFamily="49" charset="0"/>
                <a:cs typeface="Cascadia Code ExtraLight" panose="020B0609020000020004" pitchFamily="49" charset="0"/>
              </a:rPr>
              <a:t>PersonID</a:t>
            </a:r>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INT PRIMARY KEY,</a:t>
            </a:r>
          </a:p>
          <a:p>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a:t>
            </a:r>
            <a:r>
              <a:rPr lang="en-US" dirty="0" err="1">
                <a:latin typeface="Cascadia Code ExtraLight" panose="020B0609020000020004" pitchFamily="49" charset="0"/>
                <a:ea typeface="Cascadia Code ExtraLight" panose="020B0609020000020004" pitchFamily="49" charset="0"/>
                <a:cs typeface="Cascadia Code ExtraLight" panose="020B0609020000020004" pitchFamily="49" charset="0"/>
              </a:rPr>
              <a:t>PersonName</a:t>
            </a:r>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VARCHAR(100),</a:t>
            </a:r>
          </a:p>
          <a:p>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Address VARCHAR(255)</a:t>
            </a:r>
          </a:p>
          <a:p>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a:t>
            </a:r>
          </a:p>
          <a:p>
            <a:endPar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endParaRPr>
          </a:p>
          <a:p>
            <a:endPar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endParaRPr>
          </a:p>
          <a:p>
            <a:endParaRPr lang="en-US" dirty="0"/>
          </a:p>
        </p:txBody>
      </p:sp>
    </p:spTree>
    <p:extLst>
      <p:ext uri="{BB962C8B-B14F-4D97-AF65-F5344CB8AC3E}">
        <p14:creationId xmlns:p14="http://schemas.microsoft.com/office/powerpoint/2010/main" val="37527455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7C5E7F0-B08A-BB17-C6A8-8C6468EDD798}"/>
              </a:ext>
            </a:extLst>
          </p:cNvPr>
          <p:cNvSpPr>
            <a:spLocks noGrp="1"/>
          </p:cNvSpPr>
          <p:nvPr>
            <p:ph idx="1"/>
          </p:nvPr>
        </p:nvSpPr>
        <p:spPr/>
        <p:txBody>
          <a:bodyPr/>
          <a:lstStyle/>
          <a:p>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Create </a:t>
            </a:r>
            <a:r>
              <a:rPr lang="en-US" dirty="0" err="1">
                <a:latin typeface="Cascadia Code ExtraLight" panose="020B0609020000020004" pitchFamily="49" charset="0"/>
                <a:ea typeface="Cascadia Code ExtraLight" panose="020B0609020000020004" pitchFamily="49" charset="0"/>
                <a:cs typeface="Cascadia Code ExtraLight" panose="020B0609020000020004" pitchFamily="49" charset="0"/>
              </a:rPr>
              <a:t>PhoneNumber</a:t>
            </a:r>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table</a:t>
            </a:r>
          </a:p>
          <a:p>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CREATE TABLE </a:t>
            </a:r>
            <a:r>
              <a:rPr lang="en-US" dirty="0" err="1">
                <a:latin typeface="Cascadia Code ExtraLight" panose="020B0609020000020004" pitchFamily="49" charset="0"/>
                <a:ea typeface="Cascadia Code ExtraLight" panose="020B0609020000020004" pitchFamily="49" charset="0"/>
                <a:cs typeface="Cascadia Code ExtraLight" panose="020B0609020000020004" pitchFamily="49" charset="0"/>
              </a:rPr>
              <a:t>PhoneNumber</a:t>
            </a:r>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a:t>
            </a:r>
          </a:p>
          <a:p>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a:t>
            </a:r>
            <a:r>
              <a:rPr lang="en-US" dirty="0" err="1">
                <a:latin typeface="Cascadia Code ExtraLight" panose="020B0609020000020004" pitchFamily="49" charset="0"/>
                <a:ea typeface="Cascadia Code ExtraLight" panose="020B0609020000020004" pitchFamily="49" charset="0"/>
                <a:cs typeface="Cascadia Code ExtraLight" panose="020B0609020000020004" pitchFamily="49" charset="0"/>
              </a:rPr>
              <a:t>PhoneNumber</a:t>
            </a:r>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VARCHAR(20) PRIMARY KEY,</a:t>
            </a:r>
          </a:p>
          <a:p>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a:t>
            </a:r>
            <a:r>
              <a:rPr lang="en-US" dirty="0" err="1">
                <a:latin typeface="Cascadia Code ExtraLight" panose="020B0609020000020004" pitchFamily="49" charset="0"/>
                <a:ea typeface="Cascadia Code ExtraLight" panose="020B0609020000020004" pitchFamily="49" charset="0"/>
                <a:cs typeface="Cascadia Code ExtraLight" panose="020B0609020000020004" pitchFamily="49" charset="0"/>
              </a:rPr>
              <a:t>NetworkType</a:t>
            </a:r>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VARCHAR(50),</a:t>
            </a:r>
          </a:p>
          <a:p>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a:t>
            </a:r>
            <a:r>
              <a:rPr lang="en-US" dirty="0" err="1">
                <a:latin typeface="Cascadia Code ExtraLight" panose="020B0609020000020004" pitchFamily="49" charset="0"/>
                <a:ea typeface="Cascadia Code ExtraLight" panose="020B0609020000020004" pitchFamily="49" charset="0"/>
                <a:cs typeface="Cascadia Code ExtraLight" panose="020B0609020000020004" pitchFamily="49" charset="0"/>
              </a:rPr>
              <a:t>PersonID</a:t>
            </a:r>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INT,</a:t>
            </a:r>
          </a:p>
          <a:p>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FOREIGN KEY (</a:t>
            </a:r>
            <a:r>
              <a:rPr lang="en-US" dirty="0" err="1">
                <a:latin typeface="Cascadia Code ExtraLight" panose="020B0609020000020004" pitchFamily="49" charset="0"/>
                <a:ea typeface="Cascadia Code ExtraLight" panose="020B0609020000020004" pitchFamily="49" charset="0"/>
                <a:cs typeface="Cascadia Code ExtraLight" panose="020B0609020000020004" pitchFamily="49" charset="0"/>
              </a:rPr>
              <a:t>PersonID</a:t>
            </a:r>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REFERENCES Person(</a:t>
            </a:r>
            <a:r>
              <a:rPr lang="en-US" dirty="0" err="1">
                <a:latin typeface="Cascadia Code ExtraLight" panose="020B0609020000020004" pitchFamily="49" charset="0"/>
                <a:ea typeface="Cascadia Code ExtraLight" panose="020B0609020000020004" pitchFamily="49" charset="0"/>
                <a:cs typeface="Cascadia Code ExtraLight" panose="020B0609020000020004" pitchFamily="49" charset="0"/>
              </a:rPr>
              <a:t>PersonID</a:t>
            </a:r>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a:t>
            </a:r>
          </a:p>
          <a:p>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a:t>
            </a:r>
          </a:p>
          <a:p>
            <a:endParaRPr lang="en-US" dirty="0"/>
          </a:p>
        </p:txBody>
      </p:sp>
    </p:spTree>
    <p:extLst>
      <p:ext uri="{BB962C8B-B14F-4D97-AF65-F5344CB8AC3E}">
        <p14:creationId xmlns:p14="http://schemas.microsoft.com/office/powerpoint/2010/main" val="27263618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C68462B-BC4B-52EA-2DEA-3FA0CE70214B}"/>
              </a:ext>
            </a:extLst>
          </p:cNvPr>
          <p:cNvSpPr>
            <a:spLocks noGrp="1"/>
          </p:cNvSpPr>
          <p:nvPr>
            <p:ph idx="1"/>
          </p:nvPr>
        </p:nvSpPr>
        <p:spPr/>
        <p:txBody>
          <a:bodyPr/>
          <a:lstStyle/>
          <a:p>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Create Email table</a:t>
            </a:r>
          </a:p>
          <a:p>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CREATE TABLE Email (</a:t>
            </a:r>
          </a:p>
          <a:p>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a:t>
            </a:r>
            <a:r>
              <a:rPr lang="en-US" dirty="0" err="1">
                <a:latin typeface="Cascadia Code ExtraLight" panose="020B0609020000020004" pitchFamily="49" charset="0"/>
                <a:ea typeface="Cascadia Code ExtraLight" panose="020B0609020000020004" pitchFamily="49" charset="0"/>
                <a:cs typeface="Cascadia Code ExtraLight" panose="020B0609020000020004" pitchFamily="49" charset="0"/>
              </a:rPr>
              <a:t>EmailAddress</a:t>
            </a:r>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VARCHAR(255) PRIMARY KEY,</a:t>
            </a:r>
          </a:p>
          <a:p>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a:t>
            </a:r>
            <a:r>
              <a:rPr lang="en-US" dirty="0" err="1">
                <a:latin typeface="Cascadia Code ExtraLight" panose="020B0609020000020004" pitchFamily="49" charset="0"/>
                <a:ea typeface="Cascadia Code ExtraLight" panose="020B0609020000020004" pitchFamily="49" charset="0"/>
                <a:cs typeface="Cascadia Code ExtraLight" panose="020B0609020000020004" pitchFamily="49" charset="0"/>
              </a:rPr>
              <a:t>PersonName</a:t>
            </a:r>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VARCHAR(100),</a:t>
            </a:r>
          </a:p>
          <a:p>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a:t>
            </a:r>
            <a:r>
              <a:rPr lang="en-US" dirty="0" err="1">
                <a:latin typeface="Cascadia Code ExtraLight" panose="020B0609020000020004" pitchFamily="49" charset="0"/>
                <a:ea typeface="Cascadia Code ExtraLight" panose="020B0609020000020004" pitchFamily="49" charset="0"/>
                <a:cs typeface="Cascadia Code ExtraLight" panose="020B0609020000020004" pitchFamily="49" charset="0"/>
              </a:rPr>
              <a:t>PhoneNumber</a:t>
            </a:r>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VARCHAR(20),</a:t>
            </a:r>
          </a:p>
          <a:p>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FOREIGN KEY (</a:t>
            </a:r>
            <a:r>
              <a:rPr lang="en-US" dirty="0" err="1">
                <a:latin typeface="Cascadia Code ExtraLight" panose="020B0609020000020004" pitchFamily="49" charset="0"/>
                <a:ea typeface="Cascadia Code ExtraLight" panose="020B0609020000020004" pitchFamily="49" charset="0"/>
                <a:cs typeface="Cascadia Code ExtraLight" panose="020B0609020000020004" pitchFamily="49" charset="0"/>
              </a:rPr>
              <a:t>PersonName</a:t>
            </a:r>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REFERENCES Person(</a:t>
            </a:r>
            <a:r>
              <a:rPr lang="en-US" dirty="0" err="1">
                <a:latin typeface="Cascadia Code ExtraLight" panose="020B0609020000020004" pitchFamily="49" charset="0"/>
                <a:ea typeface="Cascadia Code ExtraLight" panose="020B0609020000020004" pitchFamily="49" charset="0"/>
                <a:cs typeface="Cascadia Code ExtraLight" panose="020B0609020000020004" pitchFamily="49" charset="0"/>
              </a:rPr>
              <a:t>PersonName</a:t>
            </a:r>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a:t>
            </a:r>
          </a:p>
          <a:p>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FOREIGN KEY (</a:t>
            </a:r>
            <a:r>
              <a:rPr lang="en-US" dirty="0" err="1">
                <a:latin typeface="Cascadia Code ExtraLight" panose="020B0609020000020004" pitchFamily="49" charset="0"/>
                <a:ea typeface="Cascadia Code ExtraLight" panose="020B0609020000020004" pitchFamily="49" charset="0"/>
                <a:cs typeface="Cascadia Code ExtraLight" panose="020B0609020000020004" pitchFamily="49" charset="0"/>
              </a:rPr>
              <a:t>PhoneNumber</a:t>
            </a:r>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 REFERENCES </a:t>
            </a:r>
            <a:r>
              <a:rPr lang="en-US" dirty="0" err="1">
                <a:latin typeface="Cascadia Code ExtraLight" panose="020B0609020000020004" pitchFamily="49" charset="0"/>
                <a:ea typeface="Cascadia Code ExtraLight" panose="020B0609020000020004" pitchFamily="49" charset="0"/>
                <a:cs typeface="Cascadia Code ExtraLight" panose="020B0609020000020004" pitchFamily="49" charset="0"/>
              </a:rPr>
              <a:t>PhoneNumber</a:t>
            </a:r>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a:t>
            </a:r>
            <a:r>
              <a:rPr lang="en-US" dirty="0" err="1">
                <a:latin typeface="Cascadia Code ExtraLight" panose="020B0609020000020004" pitchFamily="49" charset="0"/>
                <a:ea typeface="Cascadia Code ExtraLight" panose="020B0609020000020004" pitchFamily="49" charset="0"/>
                <a:cs typeface="Cascadia Code ExtraLight" panose="020B0609020000020004" pitchFamily="49" charset="0"/>
              </a:rPr>
              <a:t>PhoneNumber</a:t>
            </a:r>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a:t>
            </a:r>
          </a:p>
          <a:p>
            <a:r>
              <a:rPr lang="en-US" dirty="0">
                <a:latin typeface="Cascadia Code ExtraLight" panose="020B0609020000020004" pitchFamily="49" charset="0"/>
                <a:ea typeface="Cascadia Code ExtraLight" panose="020B0609020000020004" pitchFamily="49" charset="0"/>
                <a:cs typeface="Cascadia Code ExtraLight" panose="020B0609020000020004" pitchFamily="49" charset="0"/>
              </a:rPr>
              <a:t>);</a:t>
            </a:r>
          </a:p>
          <a:p>
            <a:endParaRPr lang="en-US" dirty="0"/>
          </a:p>
        </p:txBody>
      </p:sp>
    </p:spTree>
    <p:extLst>
      <p:ext uri="{BB962C8B-B14F-4D97-AF65-F5344CB8AC3E}">
        <p14:creationId xmlns:p14="http://schemas.microsoft.com/office/powerpoint/2010/main" val="18676207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E37083F-36DA-EE17-443D-8B1018ECE71F}"/>
              </a:ext>
            </a:extLst>
          </p:cNvPr>
          <p:cNvPicPr>
            <a:picLocks noGrp="1" noChangeAspect="1"/>
          </p:cNvPicPr>
          <p:nvPr>
            <p:ph idx="1"/>
          </p:nvPr>
        </p:nvPicPr>
        <p:blipFill>
          <a:blip r:embed="rId2"/>
          <a:stretch>
            <a:fillRect/>
          </a:stretch>
        </p:blipFill>
        <p:spPr>
          <a:xfrm>
            <a:off x="653069" y="871124"/>
            <a:ext cx="5878360" cy="1262475"/>
          </a:xfrm>
        </p:spPr>
      </p:pic>
      <p:pic>
        <p:nvPicPr>
          <p:cNvPr id="7" name="Picture 6">
            <a:extLst>
              <a:ext uri="{FF2B5EF4-FFF2-40B4-BE49-F238E27FC236}">
                <a16:creationId xmlns:a16="http://schemas.microsoft.com/office/drawing/2014/main" id="{163FF679-4EBA-E6E0-2035-9215B385A09F}"/>
              </a:ext>
            </a:extLst>
          </p:cNvPr>
          <p:cNvPicPr>
            <a:picLocks noChangeAspect="1"/>
          </p:cNvPicPr>
          <p:nvPr/>
        </p:nvPicPr>
        <p:blipFill>
          <a:blip r:embed="rId3"/>
          <a:stretch>
            <a:fillRect/>
          </a:stretch>
        </p:blipFill>
        <p:spPr>
          <a:xfrm>
            <a:off x="653068" y="2905052"/>
            <a:ext cx="5878359" cy="1047896"/>
          </a:xfrm>
          <a:prstGeom prst="rect">
            <a:avLst/>
          </a:prstGeom>
        </p:spPr>
      </p:pic>
      <p:pic>
        <p:nvPicPr>
          <p:cNvPr id="9" name="Picture 8">
            <a:extLst>
              <a:ext uri="{FF2B5EF4-FFF2-40B4-BE49-F238E27FC236}">
                <a16:creationId xmlns:a16="http://schemas.microsoft.com/office/drawing/2014/main" id="{B96433A5-E693-A3E5-208F-AEDC4926EB41}"/>
              </a:ext>
            </a:extLst>
          </p:cNvPr>
          <p:cNvPicPr>
            <a:picLocks noChangeAspect="1"/>
          </p:cNvPicPr>
          <p:nvPr/>
        </p:nvPicPr>
        <p:blipFill>
          <a:blip r:embed="rId4"/>
          <a:stretch>
            <a:fillRect/>
          </a:stretch>
        </p:blipFill>
        <p:spPr>
          <a:xfrm>
            <a:off x="653068" y="4583721"/>
            <a:ext cx="6008989" cy="1028844"/>
          </a:xfrm>
          <a:prstGeom prst="rect">
            <a:avLst/>
          </a:prstGeom>
        </p:spPr>
      </p:pic>
    </p:spTree>
    <p:extLst>
      <p:ext uri="{BB962C8B-B14F-4D97-AF65-F5344CB8AC3E}">
        <p14:creationId xmlns:p14="http://schemas.microsoft.com/office/powerpoint/2010/main" val="40206339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8A1637-F3A6-17D6-86E4-117EC3B880CD}"/>
              </a:ext>
            </a:extLst>
          </p:cNvPr>
          <p:cNvSpPr txBox="1"/>
          <p:nvPr/>
        </p:nvSpPr>
        <p:spPr>
          <a:xfrm>
            <a:off x="3592284" y="718458"/>
            <a:ext cx="9946433" cy="584775"/>
          </a:xfrm>
          <a:prstGeom prst="rect">
            <a:avLst/>
          </a:prstGeom>
          <a:noFill/>
        </p:spPr>
        <p:txBody>
          <a:bodyPr wrap="square" rtlCol="0">
            <a:spAutoFit/>
          </a:bodyPr>
          <a:lstStyle/>
          <a:p>
            <a:r>
              <a:rPr lang="en-US" sz="3200" u="sng" dirty="0">
                <a:latin typeface="Times New Roman" panose="02020603050405020304" pitchFamily="18" charset="0"/>
                <a:cs typeface="Times New Roman" panose="02020603050405020304" pitchFamily="18" charset="0"/>
              </a:rPr>
              <a:t>8</a:t>
            </a:r>
            <a:r>
              <a:rPr lang="en-US" u="sng" dirty="0">
                <a:latin typeface="Times New Roman" panose="02020603050405020304" pitchFamily="18" charset="0"/>
                <a:cs typeface="Times New Roman" panose="02020603050405020304" pitchFamily="18" charset="0"/>
              </a:rPr>
              <a:t>. </a:t>
            </a:r>
            <a:r>
              <a:rPr lang="en-US" sz="3200" u="sng" dirty="0">
                <a:latin typeface="Times New Roman" panose="02020603050405020304" pitchFamily="18" charset="0"/>
                <a:cs typeface="Times New Roman" panose="02020603050405020304" pitchFamily="18" charset="0"/>
              </a:rPr>
              <a:t>CREATION OF DATA IN TABLES</a:t>
            </a:r>
            <a:endParaRPr lang="en-IN" sz="3200" u="sng" dirty="0">
              <a:latin typeface="Times New Roman" panose="02020603050405020304" pitchFamily="18" charset="0"/>
              <a:cs typeface="Times New Roman" panose="02020603050405020304" pitchFamily="18" charset="0"/>
            </a:endParaRPr>
          </a:p>
        </p:txBody>
      </p:sp>
      <p:graphicFrame>
        <p:nvGraphicFramePr>
          <p:cNvPr id="4" name="Table 3">
            <a:extLst>
              <a:ext uri="{FF2B5EF4-FFF2-40B4-BE49-F238E27FC236}">
                <a16:creationId xmlns:a16="http://schemas.microsoft.com/office/drawing/2014/main" id="{D9ECB682-D24F-25ED-94E1-108360FF2440}"/>
              </a:ext>
            </a:extLst>
          </p:cNvPr>
          <p:cNvGraphicFramePr>
            <a:graphicFrameLocks noGrp="1"/>
          </p:cNvGraphicFramePr>
          <p:nvPr>
            <p:extLst>
              <p:ext uri="{D42A27DB-BD31-4B8C-83A1-F6EECF244321}">
                <p14:modId xmlns:p14="http://schemas.microsoft.com/office/powerpoint/2010/main" val="273659837"/>
              </p:ext>
            </p:extLst>
          </p:nvPr>
        </p:nvGraphicFramePr>
        <p:xfrm>
          <a:off x="2274596" y="1726163"/>
          <a:ext cx="8128000" cy="1624528"/>
        </p:xfrm>
        <a:graphic>
          <a:graphicData uri="http://schemas.openxmlformats.org/drawingml/2006/table">
            <a:tbl>
              <a:tblPr firstRow="1" bandRow="1">
                <a:tableStyleId>{F5AB1C69-6EDB-4FF4-983F-18BD219EF322}</a:tableStyleId>
              </a:tblPr>
              <a:tblGrid>
                <a:gridCol w="2032000">
                  <a:extLst>
                    <a:ext uri="{9D8B030D-6E8A-4147-A177-3AD203B41FA5}">
                      <a16:colId xmlns:a16="http://schemas.microsoft.com/office/drawing/2014/main" val="456068652"/>
                    </a:ext>
                  </a:extLst>
                </a:gridCol>
                <a:gridCol w="2032000">
                  <a:extLst>
                    <a:ext uri="{9D8B030D-6E8A-4147-A177-3AD203B41FA5}">
                      <a16:colId xmlns:a16="http://schemas.microsoft.com/office/drawing/2014/main" val="731625622"/>
                    </a:ext>
                  </a:extLst>
                </a:gridCol>
                <a:gridCol w="2032000">
                  <a:extLst>
                    <a:ext uri="{9D8B030D-6E8A-4147-A177-3AD203B41FA5}">
                      <a16:colId xmlns:a16="http://schemas.microsoft.com/office/drawing/2014/main" val="1525784505"/>
                    </a:ext>
                  </a:extLst>
                </a:gridCol>
                <a:gridCol w="2032000">
                  <a:extLst>
                    <a:ext uri="{9D8B030D-6E8A-4147-A177-3AD203B41FA5}">
                      <a16:colId xmlns:a16="http://schemas.microsoft.com/office/drawing/2014/main" val="1261974126"/>
                    </a:ext>
                  </a:extLst>
                </a:gridCol>
              </a:tblGrid>
              <a:tr h="512008">
                <a:tc>
                  <a:txBody>
                    <a:bodyPr/>
                    <a:lstStyle/>
                    <a:p>
                      <a:r>
                        <a:rPr lang="en-US" dirty="0"/>
                        <a:t>PERSON ID </a:t>
                      </a:r>
                      <a:endParaRPr lang="en-IN" dirty="0"/>
                    </a:p>
                  </a:txBody>
                  <a:tcPr/>
                </a:tc>
                <a:tc>
                  <a:txBody>
                    <a:bodyPr/>
                    <a:lstStyle/>
                    <a:p>
                      <a:r>
                        <a:rPr lang="en-US" dirty="0"/>
                        <a:t>NAME </a:t>
                      </a:r>
                      <a:endParaRPr lang="en-IN" dirty="0"/>
                    </a:p>
                  </a:txBody>
                  <a:tcPr/>
                </a:tc>
                <a:tc>
                  <a:txBody>
                    <a:bodyPr/>
                    <a:lstStyle/>
                    <a:p>
                      <a:r>
                        <a:rPr lang="en-US" dirty="0"/>
                        <a:t>PHONENUMBER</a:t>
                      </a:r>
                      <a:endParaRPr lang="en-IN" dirty="0"/>
                    </a:p>
                  </a:txBody>
                  <a:tcPr/>
                </a:tc>
                <a:tc>
                  <a:txBody>
                    <a:bodyPr/>
                    <a:lstStyle/>
                    <a:p>
                      <a:r>
                        <a:rPr lang="en-US" dirty="0"/>
                        <a:t>ADDRESS </a:t>
                      </a:r>
                      <a:endParaRPr lang="en-IN" dirty="0"/>
                    </a:p>
                  </a:txBody>
                  <a:tcPr/>
                </a:tc>
                <a:extLst>
                  <a:ext uri="{0D108BD9-81ED-4DB2-BD59-A6C34878D82A}">
                    <a16:rowId xmlns:a16="http://schemas.microsoft.com/office/drawing/2014/main" val="1806302723"/>
                  </a:ext>
                </a:extLst>
              </a:tr>
              <a:tr h="370840">
                <a:tc>
                  <a:txBody>
                    <a:bodyPr/>
                    <a:lstStyle/>
                    <a:p>
                      <a:r>
                        <a:rPr lang="en-US" dirty="0"/>
                        <a:t>A80025</a:t>
                      </a:r>
                      <a:endParaRPr lang="en-IN" dirty="0"/>
                    </a:p>
                  </a:txBody>
                  <a:tcPr/>
                </a:tc>
                <a:tc>
                  <a:txBody>
                    <a:bodyPr/>
                    <a:lstStyle/>
                    <a:p>
                      <a:r>
                        <a:rPr lang="en-US" dirty="0" err="1"/>
                        <a:t>Rishitha</a:t>
                      </a:r>
                      <a:r>
                        <a:rPr lang="en-US" dirty="0"/>
                        <a:t> </a:t>
                      </a:r>
                      <a:endParaRPr lang="en-IN" dirty="0"/>
                    </a:p>
                  </a:txBody>
                  <a:tcPr/>
                </a:tc>
                <a:tc>
                  <a:txBody>
                    <a:bodyPr/>
                    <a:lstStyle/>
                    <a:p>
                      <a:r>
                        <a:rPr lang="en-US" dirty="0"/>
                        <a:t>9432145678</a:t>
                      </a:r>
                      <a:endParaRPr lang="en-IN" dirty="0"/>
                    </a:p>
                  </a:txBody>
                  <a:tcPr/>
                </a:tc>
                <a:tc>
                  <a:txBody>
                    <a:bodyPr/>
                    <a:lstStyle/>
                    <a:p>
                      <a:r>
                        <a:rPr lang="en-IN" dirty="0"/>
                        <a:t>HYDERABAD</a:t>
                      </a:r>
                    </a:p>
                  </a:txBody>
                  <a:tcPr/>
                </a:tc>
                <a:extLst>
                  <a:ext uri="{0D108BD9-81ED-4DB2-BD59-A6C34878D82A}">
                    <a16:rowId xmlns:a16="http://schemas.microsoft.com/office/drawing/2014/main" val="1006252378"/>
                  </a:ext>
                </a:extLst>
              </a:tr>
              <a:tr h="370840">
                <a:tc>
                  <a:txBody>
                    <a:bodyPr/>
                    <a:lstStyle/>
                    <a:p>
                      <a:r>
                        <a:rPr lang="en-US" dirty="0"/>
                        <a:t>GP1126</a:t>
                      </a:r>
                      <a:endParaRPr lang="en-IN" dirty="0"/>
                    </a:p>
                  </a:txBody>
                  <a:tcPr/>
                </a:tc>
                <a:tc>
                  <a:txBody>
                    <a:bodyPr/>
                    <a:lstStyle/>
                    <a:p>
                      <a:r>
                        <a:rPr lang="en-US" dirty="0"/>
                        <a:t>Gemini </a:t>
                      </a:r>
                      <a:endParaRPr lang="en-IN" dirty="0"/>
                    </a:p>
                  </a:txBody>
                  <a:tcPr/>
                </a:tc>
                <a:tc>
                  <a:txBody>
                    <a:bodyPr/>
                    <a:lstStyle/>
                    <a:p>
                      <a:r>
                        <a:rPr lang="en-US" dirty="0"/>
                        <a:t>7652147896</a:t>
                      </a:r>
                      <a:endParaRPr lang="en-IN" dirty="0"/>
                    </a:p>
                  </a:txBody>
                  <a:tcPr/>
                </a:tc>
                <a:tc>
                  <a:txBody>
                    <a:bodyPr/>
                    <a:lstStyle/>
                    <a:p>
                      <a:r>
                        <a:rPr lang="en-US" dirty="0"/>
                        <a:t>BANGLORE</a:t>
                      </a:r>
                      <a:endParaRPr lang="en-IN" dirty="0"/>
                    </a:p>
                  </a:txBody>
                  <a:tcPr/>
                </a:tc>
                <a:extLst>
                  <a:ext uri="{0D108BD9-81ED-4DB2-BD59-A6C34878D82A}">
                    <a16:rowId xmlns:a16="http://schemas.microsoft.com/office/drawing/2014/main" val="3340171155"/>
                  </a:ext>
                </a:extLst>
              </a:tr>
              <a:tr h="370840">
                <a:tc>
                  <a:txBody>
                    <a:bodyPr/>
                    <a:lstStyle/>
                    <a:p>
                      <a:r>
                        <a:rPr lang="en-US" dirty="0"/>
                        <a:t>KS2274</a:t>
                      </a:r>
                      <a:endParaRPr lang="en-IN" dirty="0"/>
                    </a:p>
                  </a:txBody>
                  <a:tcPr/>
                </a:tc>
                <a:tc>
                  <a:txBody>
                    <a:bodyPr/>
                    <a:lstStyle/>
                    <a:p>
                      <a:r>
                        <a:rPr lang="en-US" dirty="0"/>
                        <a:t>Niharika </a:t>
                      </a:r>
                      <a:endParaRPr lang="en-IN" dirty="0"/>
                    </a:p>
                  </a:txBody>
                  <a:tcPr/>
                </a:tc>
                <a:tc>
                  <a:txBody>
                    <a:bodyPr/>
                    <a:lstStyle/>
                    <a:p>
                      <a:r>
                        <a:rPr lang="en-US" dirty="0"/>
                        <a:t>8214569871</a:t>
                      </a:r>
                      <a:endParaRPr lang="en-IN" dirty="0"/>
                    </a:p>
                  </a:txBody>
                  <a:tcPr/>
                </a:tc>
                <a:tc>
                  <a:txBody>
                    <a:bodyPr/>
                    <a:lstStyle/>
                    <a:p>
                      <a:r>
                        <a:rPr lang="en-IN" dirty="0"/>
                        <a:t>VIJAYAWADA</a:t>
                      </a:r>
                    </a:p>
                  </a:txBody>
                  <a:tcPr/>
                </a:tc>
                <a:extLst>
                  <a:ext uri="{0D108BD9-81ED-4DB2-BD59-A6C34878D82A}">
                    <a16:rowId xmlns:a16="http://schemas.microsoft.com/office/drawing/2014/main" val="4004666162"/>
                  </a:ext>
                </a:extLst>
              </a:tr>
            </a:tbl>
          </a:graphicData>
        </a:graphic>
      </p:graphicFrame>
      <p:graphicFrame>
        <p:nvGraphicFramePr>
          <p:cNvPr id="6" name="Table 5">
            <a:extLst>
              <a:ext uri="{FF2B5EF4-FFF2-40B4-BE49-F238E27FC236}">
                <a16:creationId xmlns:a16="http://schemas.microsoft.com/office/drawing/2014/main" id="{CE139979-5F8F-8009-03A3-88EB3C9F061D}"/>
              </a:ext>
            </a:extLst>
          </p:cNvPr>
          <p:cNvGraphicFramePr>
            <a:graphicFrameLocks noGrp="1"/>
          </p:cNvGraphicFramePr>
          <p:nvPr>
            <p:extLst>
              <p:ext uri="{D42A27DB-BD31-4B8C-83A1-F6EECF244321}">
                <p14:modId xmlns:p14="http://schemas.microsoft.com/office/powerpoint/2010/main" val="4070278393"/>
              </p:ext>
            </p:extLst>
          </p:nvPr>
        </p:nvGraphicFramePr>
        <p:xfrm>
          <a:off x="2274597" y="4134670"/>
          <a:ext cx="8127999" cy="1483360"/>
        </p:xfrm>
        <a:graphic>
          <a:graphicData uri="http://schemas.openxmlformats.org/drawingml/2006/table">
            <a:tbl>
              <a:tblPr firstRow="1" bandRow="1">
                <a:tableStyleId>{93296810-A885-4BE3-A3E7-6D5BEEA58F35}</a:tableStyleId>
              </a:tblPr>
              <a:tblGrid>
                <a:gridCol w="2709333">
                  <a:extLst>
                    <a:ext uri="{9D8B030D-6E8A-4147-A177-3AD203B41FA5}">
                      <a16:colId xmlns:a16="http://schemas.microsoft.com/office/drawing/2014/main" val="3725567779"/>
                    </a:ext>
                  </a:extLst>
                </a:gridCol>
                <a:gridCol w="2709333">
                  <a:extLst>
                    <a:ext uri="{9D8B030D-6E8A-4147-A177-3AD203B41FA5}">
                      <a16:colId xmlns:a16="http://schemas.microsoft.com/office/drawing/2014/main" val="3653479925"/>
                    </a:ext>
                  </a:extLst>
                </a:gridCol>
                <a:gridCol w="2709333">
                  <a:extLst>
                    <a:ext uri="{9D8B030D-6E8A-4147-A177-3AD203B41FA5}">
                      <a16:colId xmlns:a16="http://schemas.microsoft.com/office/drawing/2014/main" val="4048650360"/>
                    </a:ext>
                  </a:extLst>
                </a:gridCol>
              </a:tblGrid>
              <a:tr h="370840">
                <a:tc>
                  <a:txBody>
                    <a:bodyPr/>
                    <a:lstStyle/>
                    <a:p>
                      <a:r>
                        <a:rPr lang="en-US" dirty="0"/>
                        <a:t>PHONE NUMBER</a:t>
                      </a:r>
                      <a:endParaRPr lang="en-IN" dirty="0"/>
                    </a:p>
                  </a:txBody>
                  <a:tcPr/>
                </a:tc>
                <a:tc>
                  <a:txBody>
                    <a:bodyPr/>
                    <a:lstStyle/>
                    <a:p>
                      <a:r>
                        <a:rPr lang="en-US" dirty="0"/>
                        <a:t>NETWORK TYPE</a:t>
                      </a:r>
                      <a:endParaRPr lang="en-IN" dirty="0"/>
                    </a:p>
                  </a:txBody>
                  <a:tcPr/>
                </a:tc>
                <a:tc>
                  <a:txBody>
                    <a:bodyPr/>
                    <a:lstStyle/>
                    <a:p>
                      <a:r>
                        <a:rPr lang="en-US" dirty="0"/>
                        <a:t>PERSON ID</a:t>
                      </a:r>
                      <a:endParaRPr lang="en-IN" dirty="0"/>
                    </a:p>
                  </a:txBody>
                  <a:tcPr/>
                </a:tc>
                <a:extLst>
                  <a:ext uri="{0D108BD9-81ED-4DB2-BD59-A6C34878D82A}">
                    <a16:rowId xmlns:a16="http://schemas.microsoft.com/office/drawing/2014/main" val="3423442787"/>
                  </a:ext>
                </a:extLst>
              </a:tr>
              <a:tr h="370840">
                <a:tc>
                  <a:txBody>
                    <a:bodyPr/>
                    <a:lstStyle/>
                    <a:p>
                      <a:r>
                        <a:rPr lang="en-US" dirty="0"/>
                        <a:t>9876543210</a:t>
                      </a:r>
                      <a:endParaRPr lang="en-IN" dirty="0"/>
                    </a:p>
                  </a:txBody>
                  <a:tcPr/>
                </a:tc>
                <a:tc>
                  <a:txBody>
                    <a:bodyPr/>
                    <a:lstStyle/>
                    <a:p>
                      <a:r>
                        <a:rPr lang="en-US" dirty="0"/>
                        <a:t>JIO</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A80025</a:t>
                      </a:r>
                      <a:endParaRPr lang="en-IN" dirty="0"/>
                    </a:p>
                  </a:txBody>
                  <a:tcPr/>
                </a:tc>
                <a:extLst>
                  <a:ext uri="{0D108BD9-81ED-4DB2-BD59-A6C34878D82A}">
                    <a16:rowId xmlns:a16="http://schemas.microsoft.com/office/drawing/2014/main" val="214737426"/>
                  </a:ext>
                </a:extLst>
              </a:tr>
              <a:tr h="370840">
                <a:tc>
                  <a:txBody>
                    <a:bodyPr/>
                    <a:lstStyle/>
                    <a:p>
                      <a:r>
                        <a:rPr lang="en-US" dirty="0"/>
                        <a:t>9584712365</a:t>
                      </a:r>
                      <a:endParaRPr lang="en-IN" dirty="0"/>
                    </a:p>
                  </a:txBody>
                  <a:tcPr/>
                </a:tc>
                <a:tc>
                  <a:txBody>
                    <a:bodyPr/>
                    <a:lstStyle/>
                    <a:p>
                      <a:r>
                        <a:rPr lang="en-US" dirty="0"/>
                        <a:t>AIRTEL</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GP1126</a:t>
                      </a:r>
                      <a:endParaRPr lang="en-IN" dirty="0"/>
                    </a:p>
                  </a:txBody>
                  <a:tcPr/>
                </a:tc>
                <a:extLst>
                  <a:ext uri="{0D108BD9-81ED-4DB2-BD59-A6C34878D82A}">
                    <a16:rowId xmlns:a16="http://schemas.microsoft.com/office/drawing/2014/main" val="3451917197"/>
                  </a:ext>
                </a:extLst>
              </a:tr>
              <a:tr h="370840">
                <a:tc>
                  <a:txBody>
                    <a:bodyPr/>
                    <a:lstStyle/>
                    <a:p>
                      <a:r>
                        <a:rPr lang="en-US" dirty="0"/>
                        <a:t>9874563215</a:t>
                      </a:r>
                      <a:endParaRPr lang="en-IN" dirty="0"/>
                    </a:p>
                  </a:txBody>
                  <a:tcPr/>
                </a:tc>
                <a:tc>
                  <a:txBody>
                    <a:bodyPr/>
                    <a:lstStyle/>
                    <a:p>
                      <a:r>
                        <a:rPr lang="en-US" dirty="0"/>
                        <a:t>IDEA</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KS2274</a:t>
                      </a:r>
                      <a:endParaRPr lang="en-IN" dirty="0"/>
                    </a:p>
                  </a:txBody>
                  <a:tcPr/>
                </a:tc>
                <a:extLst>
                  <a:ext uri="{0D108BD9-81ED-4DB2-BD59-A6C34878D82A}">
                    <a16:rowId xmlns:a16="http://schemas.microsoft.com/office/drawing/2014/main" val="1578993974"/>
                  </a:ext>
                </a:extLst>
              </a:tr>
            </a:tbl>
          </a:graphicData>
        </a:graphic>
      </p:graphicFrame>
    </p:spTree>
    <p:extLst>
      <p:ext uri="{BB962C8B-B14F-4D97-AF65-F5344CB8AC3E}">
        <p14:creationId xmlns:p14="http://schemas.microsoft.com/office/powerpoint/2010/main" val="34799970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8A1637-F3A6-17D6-86E4-117EC3B880CD}"/>
              </a:ext>
            </a:extLst>
          </p:cNvPr>
          <p:cNvSpPr txBox="1"/>
          <p:nvPr/>
        </p:nvSpPr>
        <p:spPr>
          <a:xfrm>
            <a:off x="3592284" y="718458"/>
            <a:ext cx="9946433" cy="584775"/>
          </a:xfrm>
          <a:prstGeom prst="rect">
            <a:avLst/>
          </a:prstGeom>
          <a:noFill/>
        </p:spPr>
        <p:txBody>
          <a:bodyPr wrap="square" rtlCol="0">
            <a:spAutoFit/>
          </a:bodyPr>
          <a:lstStyle/>
          <a:p>
            <a:r>
              <a:rPr lang="en-US" sz="3200" u="sng" dirty="0">
                <a:latin typeface="Times New Roman" panose="02020603050405020304" pitchFamily="18" charset="0"/>
                <a:cs typeface="Times New Roman" panose="02020603050405020304" pitchFamily="18" charset="0"/>
              </a:rPr>
              <a:t>8</a:t>
            </a:r>
            <a:r>
              <a:rPr lang="en-US" u="sng" dirty="0">
                <a:latin typeface="Times New Roman" panose="02020603050405020304" pitchFamily="18" charset="0"/>
                <a:cs typeface="Times New Roman" panose="02020603050405020304" pitchFamily="18" charset="0"/>
              </a:rPr>
              <a:t>. </a:t>
            </a:r>
            <a:r>
              <a:rPr lang="en-US" sz="3200" u="sng" dirty="0">
                <a:latin typeface="Times New Roman" panose="02020603050405020304" pitchFamily="18" charset="0"/>
                <a:cs typeface="Times New Roman" panose="02020603050405020304" pitchFamily="18" charset="0"/>
              </a:rPr>
              <a:t>CREATION OF DATA IN TABLES</a:t>
            </a:r>
            <a:endParaRPr lang="en-IN" sz="3200" u="sng" dirty="0">
              <a:latin typeface="Times New Roman" panose="02020603050405020304" pitchFamily="18" charset="0"/>
              <a:cs typeface="Times New Roman" panose="02020603050405020304" pitchFamily="18" charset="0"/>
            </a:endParaRPr>
          </a:p>
        </p:txBody>
      </p:sp>
      <p:graphicFrame>
        <p:nvGraphicFramePr>
          <p:cNvPr id="2" name="Table 1">
            <a:extLst>
              <a:ext uri="{FF2B5EF4-FFF2-40B4-BE49-F238E27FC236}">
                <a16:creationId xmlns:a16="http://schemas.microsoft.com/office/drawing/2014/main" id="{760CA8DF-A180-D4E4-35D9-2B4FE5B49F02}"/>
              </a:ext>
            </a:extLst>
          </p:cNvPr>
          <p:cNvGraphicFramePr>
            <a:graphicFrameLocks noGrp="1"/>
          </p:cNvGraphicFramePr>
          <p:nvPr>
            <p:extLst>
              <p:ext uri="{D42A27DB-BD31-4B8C-83A1-F6EECF244321}">
                <p14:modId xmlns:p14="http://schemas.microsoft.com/office/powerpoint/2010/main" val="2540426496"/>
              </p:ext>
            </p:extLst>
          </p:nvPr>
        </p:nvGraphicFramePr>
        <p:xfrm>
          <a:off x="2255935" y="2361854"/>
          <a:ext cx="8127999" cy="1483360"/>
        </p:xfrm>
        <a:graphic>
          <a:graphicData uri="http://schemas.openxmlformats.org/drawingml/2006/table">
            <a:tbl>
              <a:tblPr firstRow="1" bandRow="1">
                <a:tableStyleId>{5C22544A-7EE6-4342-B048-85BDC9FD1C3A}</a:tableStyleId>
              </a:tblPr>
              <a:tblGrid>
                <a:gridCol w="2782596">
                  <a:extLst>
                    <a:ext uri="{9D8B030D-6E8A-4147-A177-3AD203B41FA5}">
                      <a16:colId xmlns:a16="http://schemas.microsoft.com/office/drawing/2014/main" val="553970956"/>
                    </a:ext>
                  </a:extLst>
                </a:gridCol>
                <a:gridCol w="2636070">
                  <a:extLst>
                    <a:ext uri="{9D8B030D-6E8A-4147-A177-3AD203B41FA5}">
                      <a16:colId xmlns:a16="http://schemas.microsoft.com/office/drawing/2014/main" val="1094987107"/>
                    </a:ext>
                  </a:extLst>
                </a:gridCol>
                <a:gridCol w="2709333">
                  <a:extLst>
                    <a:ext uri="{9D8B030D-6E8A-4147-A177-3AD203B41FA5}">
                      <a16:colId xmlns:a16="http://schemas.microsoft.com/office/drawing/2014/main" val="1477595611"/>
                    </a:ext>
                  </a:extLst>
                </a:gridCol>
              </a:tblGrid>
              <a:tr h="370840">
                <a:tc>
                  <a:txBody>
                    <a:bodyPr/>
                    <a:lstStyle/>
                    <a:p>
                      <a:r>
                        <a:rPr lang="en-US" dirty="0"/>
                        <a:t>EMAIL ADDRESS</a:t>
                      </a:r>
                      <a:endParaRPr lang="en-IN" dirty="0"/>
                    </a:p>
                  </a:txBody>
                  <a:tcPr/>
                </a:tc>
                <a:tc>
                  <a:txBody>
                    <a:bodyPr/>
                    <a:lstStyle/>
                    <a:p>
                      <a:r>
                        <a:rPr lang="en-US" dirty="0"/>
                        <a:t>NAME </a:t>
                      </a:r>
                      <a:endParaRPr lang="en-IN" dirty="0"/>
                    </a:p>
                  </a:txBody>
                  <a:tcPr/>
                </a:tc>
                <a:tc>
                  <a:txBody>
                    <a:bodyPr/>
                    <a:lstStyle/>
                    <a:p>
                      <a:r>
                        <a:rPr lang="en-US" dirty="0"/>
                        <a:t>PHONE NUMBER</a:t>
                      </a:r>
                      <a:endParaRPr lang="en-IN" dirty="0"/>
                    </a:p>
                  </a:txBody>
                  <a:tcPr/>
                </a:tc>
                <a:extLst>
                  <a:ext uri="{0D108BD9-81ED-4DB2-BD59-A6C34878D82A}">
                    <a16:rowId xmlns:a16="http://schemas.microsoft.com/office/drawing/2014/main" val="2985450196"/>
                  </a:ext>
                </a:extLst>
              </a:tr>
              <a:tr h="370840">
                <a:tc>
                  <a:txBody>
                    <a:bodyPr/>
                    <a:lstStyle/>
                    <a:p>
                      <a:r>
                        <a:rPr lang="en-US" dirty="0"/>
                        <a:t>Rishtitha@gmail.com</a:t>
                      </a:r>
                      <a:endParaRPr lang="en-IN" dirty="0"/>
                    </a:p>
                  </a:txBody>
                  <a:tcPr/>
                </a:tc>
                <a:tc>
                  <a:txBody>
                    <a:bodyPr/>
                    <a:lstStyle/>
                    <a:p>
                      <a:r>
                        <a:rPr lang="en-US" dirty="0" err="1"/>
                        <a:t>Rishitha</a:t>
                      </a:r>
                      <a:r>
                        <a:rPr lang="en-US" dirty="0"/>
                        <a:t> </a:t>
                      </a:r>
                      <a:endParaRPr lang="en-IN" dirty="0"/>
                    </a:p>
                  </a:txBody>
                  <a:tcPr/>
                </a:tc>
                <a:tc>
                  <a:txBody>
                    <a:bodyPr/>
                    <a:lstStyle/>
                    <a:p>
                      <a:r>
                        <a:rPr lang="en-US" dirty="0"/>
                        <a:t>9876543210</a:t>
                      </a:r>
                      <a:endParaRPr lang="en-IN" dirty="0"/>
                    </a:p>
                  </a:txBody>
                  <a:tcPr/>
                </a:tc>
                <a:extLst>
                  <a:ext uri="{0D108BD9-81ED-4DB2-BD59-A6C34878D82A}">
                    <a16:rowId xmlns:a16="http://schemas.microsoft.com/office/drawing/2014/main" val="3008082032"/>
                  </a:ext>
                </a:extLst>
              </a:tr>
              <a:tr h="370840">
                <a:tc>
                  <a:txBody>
                    <a:bodyPr/>
                    <a:lstStyle/>
                    <a:p>
                      <a:r>
                        <a:rPr lang="en-US" dirty="0"/>
                        <a:t>Gemini@gmail.com</a:t>
                      </a:r>
                      <a:endParaRPr lang="en-IN" dirty="0"/>
                    </a:p>
                  </a:txBody>
                  <a:tcPr/>
                </a:tc>
                <a:tc>
                  <a:txBody>
                    <a:bodyPr/>
                    <a:lstStyle/>
                    <a:p>
                      <a:r>
                        <a:rPr lang="en-IN" dirty="0"/>
                        <a:t>Gemini</a:t>
                      </a:r>
                    </a:p>
                  </a:txBody>
                  <a:tcPr/>
                </a:tc>
                <a:tc>
                  <a:txBody>
                    <a:bodyPr/>
                    <a:lstStyle/>
                    <a:p>
                      <a:r>
                        <a:rPr lang="en-US" dirty="0"/>
                        <a:t>9584763210</a:t>
                      </a:r>
                      <a:endParaRPr lang="en-IN" dirty="0"/>
                    </a:p>
                  </a:txBody>
                  <a:tcPr/>
                </a:tc>
                <a:extLst>
                  <a:ext uri="{0D108BD9-81ED-4DB2-BD59-A6C34878D82A}">
                    <a16:rowId xmlns:a16="http://schemas.microsoft.com/office/drawing/2014/main" val="492538393"/>
                  </a:ext>
                </a:extLst>
              </a:tr>
              <a:tr h="370840">
                <a:tc>
                  <a:txBody>
                    <a:bodyPr/>
                    <a:lstStyle/>
                    <a:p>
                      <a:r>
                        <a:rPr lang="en-US" dirty="0"/>
                        <a:t>Niharika@gmail.com</a:t>
                      </a:r>
                      <a:endParaRPr lang="en-IN" dirty="0"/>
                    </a:p>
                  </a:txBody>
                  <a:tcPr/>
                </a:tc>
                <a:tc>
                  <a:txBody>
                    <a:bodyPr/>
                    <a:lstStyle/>
                    <a:p>
                      <a:r>
                        <a:rPr lang="en-IN" dirty="0"/>
                        <a:t>Niharika</a:t>
                      </a:r>
                    </a:p>
                  </a:txBody>
                  <a:tcPr/>
                </a:tc>
                <a:tc>
                  <a:txBody>
                    <a:bodyPr/>
                    <a:lstStyle/>
                    <a:p>
                      <a:r>
                        <a:rPr lang="en-US" dirty="0"/>
                        <a:t>9874563214</a:t>
                      </a:r>
                      <a:endParaRPr lang="en-IN" dirty="0"/>
                    </a:p>
                  </a:txBody>
                  <a:tcPr/>
                </a:tc>
                <a:extLst>
                  <a:ext uri="{0D108BD9-81ED-4DB2-BD59-A6C34878D82A}">
                    <a16:rowId xmlns:a16="http://schemas.microsoft.com/office/drawing/2014/main" val="437952058"/>
                  </a:ext>
                </a:extLst>
              </a:tr>
            </a:tbl>
          </a:graphicData>
        </a:graphic>
      </p:graphicFrame>
    </p:spTree>
    <p:extLst>
      <p:ext uri="{BB962C8B-B14F-4D97-AF65-F5344CB8AC3E}">
        <p14:creationId xmlns:p14="http://schemas.microsoft.com/office/powerpoint/2010/main" val="7174368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8A1637-F3A6-17D6-86E4-117EC3B880CD}"/>
              </a:ext>
            </a:extLst>
          </p:cNvPr>
          <p:cNvSpPr txBox="1"/>
          <p:nvPr/>
        </p:nvSpPr>
        <p:spPr>
          <a:xfrm>
            <a:off x="3592284" y="718458"/>
            <a:ext cx="9946433" cy="584775"/>
          </a:xfrm>
          <a:prstGeom prst="rect">
            <a:avLst/>
          </a:prstGeom>
          <a:noFill/>
        </p:spPr>
        <p:txBody>
          <a:bodyPr wrap="square" rtlCol="0">
            <a:spAutoFit/>
          </a:bodyPr>
          <a:lstStyle/>
          <a:p>
            <a:r>
              <a:rPr lang="en-US" sz="3200" u="sng" dirty="0">
                <a:latin typeface="Times New Roman" panose="02020603050405020304" pitchFamily="18" charset="0"/>
                <a:cs typeface="Times New Roman" panose="02020603050405020304" pitchFamily="18" charset="0"/>
              </a:rPr>
              <a:t>9</a:t>
            </a:r>
            <a:r>
              <a:rPr lang="en-US" u="sng" dirty="0">
                <a:latin typeface="Times New Roman" panose="02020603050405020304" pitchFamily="18" charset="0"/>
                <a:cs typeface="Times New Roman" panose="02020603050405020304" pitchFamily="18" charset="0"/>
              </a:rPr>
              <a:t>. </a:t>
            </a:r>
            <a:r>
              <a:rPr lang="en-US" sz="3200" u="sng" dirty="0">
                <a:latin typeface="Times New Roman" panose="02020603050405020304" pitchFamily="18" charset="0"/>
                <a:cs typeface="Times New Roman" panose="02020603050405020304" pitchFamily="18" charset="0"/>
              </a:rPr>
              <a:t>SQL Queries on Created Tables </a:t>
            </a:r>
            <a:endParaRPr lang="en-IN" sz="3200" u="sng"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C0E6E387-5F30-236F-B932-FA932ABCF36E}"/>
              </a:ext>
            </a:extLst>
          </p:cNvPr>
          <p:cNvSpPr txBox="1"/>
          <p:nvPr/>
        </p:nvSpPr>
        <p:spPr>
          <a:xfrm>
            <a:off x="618930" y="1668993"/>
            <a:ext cx="10954139" cy="4278094"/>
          </a:xfrm>
          <a:prstGeom prst="rect">
            <a:avLst/>
          </a:prstGeom>
          <a:noFill/>
        </p:spPr>
        <p:txBody>
          <a:bodyPr wrap="square" rtlCol="0">
            <a:spAutoFit/>
          </a:bodyPr>
          <a:lstStyle/>
          <a:p>
            <a:r>
              <a:rPr lang="en-US" sz="2800" u="sng" dirty="0">
                <a:latin typeface="Times New Roman" panose="02020603050405020304" pitchFamily="18" charset="0"/>
                <a:cs typeface="Times New Roman" panose="02020603050405020304" pitchFamily="18" charset="0"/>
              </a:rPr>
              <a:t>1)Find the network for a specific person</a:t>
            </a:r>
          </a:p>
          <a:p>
            <a:endParaRPr lang="en-US" sz="2000" dirty="0">
              <a:latin typeface="Times New Roman" panose="02020603050405020304" pitchFamily="18" charset="0"/>
              <a:cs typeface="Times New Roman" panose="02020603050405020304" pitchFamily="18" charset="0"/>
            </a:endParaRPr>
          </a:p>
          <a:p>
            <a:r>
              <a:rPr lang="en-US" sz="2000" dirty="0">
                <a:latin typeface="Cascadia Mono ExtraLight" panose="020B0609020000020004" pitchFamily="49" charset="0"/>
                <a:cs typeface="Cascadia Mono ExtraLight" panose="020B0609020000020004" pitchFamily="49" charset="0"/>
              </a:rPr>
              <a:t>Select a .Network type from phone number a inner join person p on a .Person ID=p .Person ID</a:t>
            </a:r>
          </a:p>
          <a:p>
            <a:r>
              <a:rPr lang="en-US" sz="2000" dirty="0">
                <a:latin typeface="Cascadia Mono ExtraLight" panose="020B0609020000020004" pitchFamily="49" charset="0"/>
                <a:cs typeface="Cascadia Mono ExtraLight" panose="020B0609020000020004" pitchFamily="49" charset="0"/>
              </a:rPr>
              <a:t>Where p .Person ID=‘AB0025’;</a:t>
            </a:r>
          </a:p>
          <a:p>
            <a:endParaRPr lang="en-US" sz="2000" dirty="0">
              <a:latin typeface="Cascadia Code" panose="020B0609020000020004" pitchFamily="49" charset="0"/>
              <a:cs typeface="Cascadia Code" panose="020B0609020000020004" pitchFamily="49" charset="0"/>
            </a:endParaRPr>
          </a:p>
          <a:p>
            <a:endParaRPr lang="en-US" sz="2000" dirty="0">
              <a:latin typeface="Times New Roman" panose="02020603050405020304" pitchFamily="18" charset="0"/>
              <a:cs typeface="Times New Roman" panose="02020603050405020304" pitchFamily="18" charset="0"/>
            </a:endParaRPr>
          </a:p>
          <a:p>
            <a:r>
              <a:rPr lang="en-US" sz="2800" u="sng" dirty="0">
                <a:latin typeface="Times New Roman" panose="02020603050405020304" pitchFamily="18" charset="0"/>
                <a:cs typeface="Times New Roman" panose="02020603050405020304" pitchFamily="18" charset="0"/>
              </a:rPr>
              <a:t>2) Find the email address for a specific person</a:t>
            </a:r>
          </a:p>
          <a:p>
            <a:endParaRPr lang="en-US" sz="2000" dirty="0">
              <a:latin typeface="Times New Roman" panose="02020603050405020304" pitchFamily="18" charset="0"/>
              <a:cs typeface="Times New Roman" panose="02020603050405020304" pitchFamily="18" charset="0"/>
            </a:endParaRPr>
          </a:p>
          <a:p>
            <a:r>
              <a:rPr lang="en-US" sz="2000" dirty="0">
                <a:latin typeface="Cascadia Mono ExtraLight" panose="020B0609020000020004" pitchFamily="49" charset="0"/>
                <a:cs typeface="Cascadia Mono ExtraLight" panose="020B0609020000020004" pitchFamily="49" charset="0"/>
              </a:rPr>
              <a:t>Select a. email _ address from email a where a.name=‘ </a:t>
            </a:r>
            <a:r>
              <a:rPr lang="en-US" sz="2000" dirty="0" err="1">
                <a:latin typeface="Cascadia Mono ExtraLight" panose="020B0609020000020004" pitchFamily="49" charset="0"/>
                <a:cs typeface="Cascadia Mono ExtraLight" panose="020B0609020000020004" pitchFamily="49" charset="0"/>
              </a:rPr>
              <a:t>Pujitha</a:t>
            </a:r>
            <a:r>
              <a:rPr lang="en-US" sz="2000" dirty="0">
                <a:latin typeface="Cascadia Mono ExtraLight" panose="020B0609020000020004" pitchFamily="49" charset="0"/>
                <a:cs typeface="Cascadia Mono ExtraLight" panose="020B0609020000020004" pitchFamily="49" charset="0"/>
              </a:rPr>
              <a:t> ’;</a:t>
            </a:r>
          </a:p>
          <a:p>
            <a:endParaRPr lang="en-US" sz="2000" dirty="0">
              <a:latin typeface="Cascadia Code" panose="020B0609020000020004" pitchFamily="49" charset="0"/>
              <a:cs typeface="Cascadia Code" panose="020B0609020000020004" pitchFamily="49" charset="0"/>
            </a:endParaRPr>
          </a:p>
          <a:p>
            <a:endParaRPr lang="en-US" sz="2000" dirty="0">
              <a:latin typeface="Times New Roman" panose="02020603050405020304" pitchFamily="18" charset="0"/>
              <a:cs typeface="Times New Roman" panose="02020603050405020304" pitchFamily="18" charset="0"/>
            </a:endParaRPr>
          </a:p>
          <a:p>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135275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480511A-11B4-C183-ACBE-4969779E342F}"/>
              </a:ext>
            </a:extLst>
          </p:cNvPr>
          <p:cNvSpPr txBox="1"/>
          <p:nvPr/>
        </p:nvSpPr>
        <p:spPr>
          <a:xfrm>
            <a:off x="1912775" y="1278295"/>
            <a:ext cx="9349273" cy="4093428"/>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1.BACK GROUND</a:t>
            </a:r>
          </a:p>
          <a:p>
            <a:endParaRPr lang="en-US" sz="3200" dirty="0">
              <a:latin typeface="Times New Roman" panose="02020603050405020304" pitchFamily="18" charset="0"/>
              <a:cs typeface="Times New Roman" panose="02020603050405020304" pitchFamily="18" charset="0"/>
            </a:endParaRPr>
          </a:p>
          <a:p>
            <a:pPr algn="just"/>
            <a:r>
              <a:rPr lang="en-US" sz="280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A telephone directory is a book or electronic database that lists the names, addresses, and phone numbers of individuals, businesses, and organizations within a specific geographical area. It serves as a convenient reference for people to find contact information for others. Traditional telephone directories were printed on paper, but nowadays, many are available online or as digital apps</a:t>
            </a: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612760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8A1637-F3A6-17D6-86E4-117EC3B880CD}"/>
              </a:ext>
            </a:extLst>
          </p:cNvPr>
          <p:cNvSpPr txBox="1"/>
          <p:nvPr/>
        </p:nvSpPr>
        <p:spPr>
          <a:xfrm>
            <a:off x="3592284" y="718458"/>
            <a:ext cx="9946433" cy="584775"/>
          </a:xfrm>
          <a:prstGeom prst="rect">
            <a:avLst/>
          </a:prstGeom>
          <a:noFill/>
        </p:spPr>
        <p:txBody>
          <a:bodyPr wrap="square" rtlCol="0">
            <a:spAutoFit/>
          </a:bodyPr>
          <a:lstStyle/>
          <a:p>
            <a:r>
              <a:rPr lang="en-US" sz="3200" u="sng" dirty="0">
                <a:latin typeface="Times New Roman" panose="02020603050405020304" pitchFamily="18" charset="0"/>
                <a:cs typeface="Times New Roman" panose="02020603050405020304" pitchFamily="18" charset="0"/>
              </a:rPr>
              <a:t>9</a:t>
            </a:r>
            <a:r>
              <a:rPr lang="en-US" u="sng" dirty="0">
                <a:latin typeface="Times New Roman" panose="02020603050405020304" pitchFamily="18" charset="0"/>
                <a:cs typeface="Times New Roman" panose="02020603050405020304" pitchFamily="18" charset="0"/>
              </a:rPr>
              <a:t>. </a:t>
            </a:r>
            <a:r>
              <a:rPr lang="en-US" sz="3200" u="sng" dirty="0">
                <a:latin typeface="Times New Roman" panose="02020603050405020304" pitchFamily="18" charset="0"/>
                <a:cs typeface="Times New Roman" panose="02020603050405020304" pitchFamily="18" charset="0"/>
              </a:rPr>
              <a:t>SQL Queries on Created Tables </a:t>
            </a:r>
            <a:endParaRPr lang="en-IN" sz="3200" u="sng"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C0E6E387-5F30-236F-B932-FA932ABCF36E}"/>
              </a:ext>
            </a:extLst>
          </p:cNvPr>
          <p:cNvSpPr txBox="1"/>
          <p:nvPr/>
        </p:nvSpPr>
        <p:spPr>
          <a:xfrm>
            <a:off x="513183" y="1303233"/>
            <a:ext cx="10954139" cy="5201424"/>
          </a:xfrm>
          <a:prstGeom prst="rect">
            <a:avLst/>
          </a:prstGeom>
          <a:noFill/>
        </p:spPr>
        <p:txBody>
          <a:bodyPr wrap="square" rtlCol="0">
            <a:spAutoFit/>
          </a:bodyPr>
          <a:lstStyle/>
          <a:p>
            <a:endParaRPr lang="en-IN" sz="1200" dirty="0">
              <a:latin typeface="Times New Roman" panose="02020603050405020304" pitchFamily="18" charset="0"/>
              <a:cs typeface="Times New Roman" panose="02020603050405020304" pitchFamily="18" charset="0"/>
            </a:endParaRPr>
          </a:p>
          <a:p>
            <a:r>
              <a:rPr lang="en-IN" sz="2800" u="sng" dirty="0">
                <a:latin typeface="Times New Roman" panose="02020603050405020304" pitchFamily="18" charset="0"/>
                <a:cs typeface="Times New Roman" panose="02020603050405020304" pitchFamily="18" charset="0"/>
              </a:rPr>
              <a:t>)Find the address of specific </a:t>
            </a:r>
            <a:r>
              <a:rPr lang="en-IN" sz="2800" u="sng" dirty="0" err="1">
                <a:latin typeface="Times New Roman" panose="02020603050405020304" pitchFamily="18" charset="0"/>
                <a:cs typeface="Times New Roman" panose="02020603050405020304" pitchFamily="18" charset="0"/>
              </a:rPr>
              <a:t>email_address</a:t>
            </a:r>
            <a:endParaRPr lang="en-IN" sz="2800" u="sng" dirty="0">
              <a:latin typeface="Times New Roman" panose="02020603050405020304" pitchFamily="18" charset="0"/>
              <a:cs typeface="Times New Roman" panose="02020603050405020304" pitchFamily="18" charset="0"/>
            </a:endParaRPr>
          </a:p>
          <a:p>
            <a:endParaRPr lang="en-IN" sz="2000" u="sng" dirty="0">
              <a:latin typeface="Times New Roman" panose="02020603050405020304" pitchFamily="18" charset="0"/>
              <a:cs typeface="Times New Roman" panose="02020603050405020304" pitchFamily="18" charset="0"/>
            </a:endParaRPr>
          </a:p>
          <a:p>
            <a:r>
              <a:rPr lang="en-IN" sz="2000" dirty="0">
                <a:latin typeface="Cascadia Mono ExtraLight" panose="020B0609020000020004" pitchFamily="49" charset="0"/>
                <a:cs typeface="Cascadia Mono ExtraLight" panose="020B0609020000020004" pitchFamily="49" charset="0"/>
              </a:rPr>
              <a:t>Select address from person where person ID in(select Person ID from phone _ number where </a:t>
            </a:r>
            <a:r>
              <a:rPr lang="en-IN" sz="2000" dirty="0" err="1">
                <a:latin typeface="Cascadia Mono ExtraLight" panose="020B0609020000020004" pitchFamily="49" charset="0"/>
                <a:cs typeface="Cascadia Mono ExtraLight" panose="020B0609020000020004" pitchFamily="49" charset="0"/>
              </a:rPr>
              <a:t>ph</a:t>
            </a:r>
            <a:r>
              <a:rPr lang="en-IN" sz="2000" dirty="0">
                <a:latin typeface="Cascadia Mono ExtraLight" panose="020B0609020000020004" pitchFamily="49" charset="0"/>
                <a:cs typeface="Cascadia Mono ExtraLight" panose="020B0609020000020004" pitchFamily="49" charset="0"/>
              </a:rPr>
              <a:t> no</a:t>
            </a:r>
          </a:p>
          <a:p>
            <a:r>
              <a:rPr lang="en-IN" sz="2000" dirty="0">
                <a:latin typeface="Cascadia Mono ExtraLight" panose="020B0609020000020004" pitchFamily="49" charset="0"/>
                <a:cs typeface="Cascadia Mono ExtraLight" panose="020B0609020000020004" pitchFamily="49" charset="0"/>
              </a:rPr>
              <a:t>In (select </a:t>
            </a:r>
            <a:r>
              <a:rPr lang="en-IN" sz="2000" dirty="0" err="1">
                <a:latin typeface="Cascadia Mono ExtraLight" panose="020B0609020000020004" pitchFamily="49" charset="0"/>
                <a:cs typeface="Cascadia Mono ExtraLight" panose="020B0609020000020004" pitchFamily="49" charset="0"/>
              </a:rPr>
              <a:t>ph</a:t>
            </a:r>
            <a:r>
              <a:rPr lang="en-IN" sz="2000" dirty="0">
                <a:latin typeface="Cascadia Mono ExtraLight" panose="020B0609020000020004" pitchFamily="49" charset="0"/>
                <a:cs typeface="Cascadia Mono ExtraLight" panose="020B0609020000020004" pitchFamily="49" charset="0"/>
              </a:rPr>
              <a:t> no from email where </a:t>
            </a:r>
            <a:r>
              <a:rPr lang="en-IN" sz="2000" dirty="0">
                <a:latin typeface="Cascadia Code" panose="020B0609020000020004" pitchFamily="49" charset="0"/>
                <a:cs typeface="Cascadia Code" panose="020B0609020000020004" pitchFamily="49" charset="0"/>
              </a:rPr>
              <a:t>email _ address =‘pujitha@gmail.com’) );</a:t>
            </a:r>
          </a:p>
          <a:p>
            <a:endParaRPr lang="en-IN" sz="2800" u="sng" dirty="0">
              <a:latin typeface="Times New Roman" panose="02020603050405020304" pitchFamily="18" charset="0"/>
              <a:cs typeface="Times New Roman" panose="02020603050405020304" pitchFamily="18" charset="0"/>
            </a:endParaRPr>
          </a:p>
          <a:p>
            <a:r>
              <a:rPr lang="en-IN" sz="2800" u="sng" dirty="0">
                <a:latin typeface="Times New Roman" panose="02020603050405020304" pitchFamily="18" charset="0"/>
                <a:cs typeface="Times New Roman" panose="02020603050405020304" pitchFamily="18" charset="0"/>
              </a:rPr>
              <a:t>4)Find the count of network for </a:t>
            </a:r>
            <a:r>
              <a:rPr lang="en-IN" sz="2800" u="sng" dirty="0" err="1">
                <a:latin typeface="Times New Roman" panose="02020603050405020304" pitchFamily="18" charset="0"/>
                <a:cs typeface="Times New Roman" panose="02020603050405020304" pitchFamily="18" charset="0"/>
              </a:rPr>
              <a:t>Specfic</a:t>
            </a:r>
            <a:r>
              <a:rPr lang="en-IN" sz="2800" u="sng" dirty="0">
                <a:latin typeface="Times New Roman" panose="02020603050405020304" pitchFamily="18" charset="0"/>
                <a:cs typeface="Times New Roman" panose="02020603050405020304" pitchFamily="18" charset="0"/>
              </a:rPr>
              <a:t> Type</a:t>
            </a:r>
          </a:p>
          <a:p>
            <a:endParaRPr lang="en-IN" sz="2000" dirty="0">
              <a:latin typeface="Times New Roman" panose="02020603050405020304" pitchFamily="18" charset="0"/>
              <a:cs typeface="Times New Roman" panose="02020603050405020304" pitchFamily="18" charset="0"/>
            </a:endParaRPr>
          </a:p>
          <a:p>
            <a:r>
              <a:rPr lang="en-IN" sz="2000" dirty="0">
                <a:latin typeface="Cascadia Mono ExtraLight" panose="020B0609020000020004" pitchFamily="49" charset="0"/>
                <a:cs typeface="Cascadia Mono ExtraLight" panose="020B0609020000020004" pitchFamily="49" charset="0"/>
              </a:rPr>
              <a:t>Select count(*) from phone _ number where network =‘airtel’;</a:t>
            </a:r>
          </a:p>
          <a:p>
            <a:endParaRPr lang="en-IN" sz="2000" dirty="0">
              <a:latin typeface="Cascadia Code" panose="020B0609020000020004" pitchFamily="49" charset="0"/>
              <a:cs typeface="Cascadia Code" panose="020B0609020000020004" pitchFamily="49" charset="0"/>
            </a:endParaRPr>
          </a:p>
          <a:p>
            <a:endParaRPr lang="en-IN" sz="2000" dirty="0">
              <a:latin typeface="Cascadia Code" panose="020B0609020000020004" pitchFamily="49" charset="0"/>
              <a:cs typeface="Cascadia Code" panose="020B0609020000020004" pitchFamily="49" charset="0"/>
            </a:endParaRPr>
          </a:p>
          <a:p>
            <a:endParaRPr lang="en-IN" sz="2000" dirty="0">
              <a:latin typeface="Times New Roman" panose="02020603050405020304" pitchFamily="18" charset="0"/>
              <a:cs typeface="Times New Roman" panose="02020603050405020304" pitchFamily="18" charset="0"/>
            </a:endParaRPr>
          </a:p>
          <a:p>
            <a:endParaRPr lang="en-IN" dirty="0"/>
          </a:p>
          <a:p>
            <a:endParaRPr lang="en-IN" dirty="0"/>
          </a:p>
        </p:txBody>
      </p:sp>
    </p:spTree>
    <p:extLst>
      <p:ext uri="{BB962C8B-B14F-4D97-AF65-F5344CB8AC3E}">
        <p14:creationId xmlns:p14="http://schemas.microsoft.com/office/powerpoint/2010/main" val="3644280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FE593F3-8F2A-2464-A81E-6E0FEED0FAAC}"/>
              </a:ext>
            </a:extLst>
          </p:cNvPr>
          <p:cNvSpPr txBox="1"/>
          <p:nvPr/>
        </p:nvSpPr>
        <p:spPr>
          <a:xfrm>
            <a:off x="843280" y="1971040"/>
            <a:ext cx="10718800" cy="1723549"/>
          </a:xfrm>
          <a:prstGeom prst="rect">
            <a:avLst/>
          </a:prstGeom>
          <a:noFill/>
        </p:spPr>
        <p:txBody>
          <a:bodyPr wrap="square" rtlCol="0">
            <a:spAutoFit/>
          </a:bodyPr>
          <a:lstStyle/>
          <a:p>
            <a:r>
              <a:rPr lang="en-IN" sz="2400" u="sng" dirty="0">
                <a:latin typeface="Times New Roman" panose="02020603050405020304" pitchFamily="18" charset="0"/>
                <a:cs typeface="Times New Roman" panose="02020603050405020304" pitchFamily="18" charset="0"/>
              </a:rPr>
              <a:t>5)</a:t>
            </a:r>
            <a:r>
              <a:rPr lang="en-IN" sz="2800" u="sng" dirty="0">
                <a:latin typeface="Times New Roman" panose="02020603050405020304" pitchFamily="18" charset="0"/>
                <a:cs typeface="Times New Roman" panose="02020603050405020304" pitchFamily="18" charset="0"/>
              </a:rPr>
              <a:t>Find the </a:t>
            </a:r>
            <a:r>
              <a:rPr lang="en-IN" sz="2800" u="sng" dirty="0" err="1">
                <a:latin typeface="Times New Roman" panose="02020603050405020304" pitchFamily="18" charset="0"/>
                <a:cs typeface="Times New Roman" panose="02020603050405020304" pitchFamily="18" charset="0"/>
              </a:rPr>
              <a:t>phno</a:t>
            </a:r>
            <a:r>
              <a:rPr lang="en-IN" sz="2800" u="sng" dirty="0">
                <a:latin typeface="Times New Roman" panose="02020603050405020304" pitchFamily="18" charset="0"/>
                <a:cs typeface="Times New Roman" panose="02020603050405020304" pitchFamily="18" charset="0"/>
              </a:rPr>
              <a:t> of specific person ID </a:t>
            </a:r>
          </a:p>
          <a:p>
            <a:endParaRPr lang="en-IN" sz="2000" dirty="0">
              <a:latin typeface="Times New Roman" panose="02020603050405020304" pitchFamily="18" charset="0"/>
              <a:cs typeface="Times New Roman" panose="02020603050405020304" pitchFamily="18" charset="0"/>
            </a:endParaRPr>
          </a:p>
          <a:p>
            <a:r>
              <a:rPr lang="en-IN" sz="2000" dirty="0">
                <a:latin typeface="Cascadia Mono ExtraLight" panose="020B0609020000020004" pitchFamily="49" charset="0"/>
                <a:cs typeface="Cascadia Mono ExtraLight" panose="020B0609020000020004" pitchFamily="49" charset="0"/>
              </a:rPr>
              <a:t>Select </a:t>
            </a:r>
            <a:r>
              <a:rPr lang="en-IN" sz="2000" dirty="0" err="1">
                <a:latin typeface="Cascadia Mono ExtraLight" panose="020B0609020000020004" pitchFamily="49" charset="0"/>
                <a:cs typeface="Cascadia Mono ExtraLight" panose="020B0609020000020004" pitchFamily="49" charset="0"/>
              </a:rPr>
              <a:t>ph</a:t>
            </a:r>
            <a:r>
              <a:rPr lang="en-IN" sz="2000" dirty="0">
                <a:latin typeface="Cascadia Mono ExtraLight" panose="020B0609020000020004" pitchFamily="49" charset="0"/>
                <a:cs typeface="Cascadia Mono ExtraLight" panose="020B0609020000020004" pitchFamily="49" charset="0"/>
              </a:rPr>
              <a:t> no from person where Person _ ID in(select Person _ ID from Phone _ number where Person _ ID =‘KS2725’);</a:t>
            </a:r>
          </a:p>
          <a:p>
            <a:endParaRPr lang="en-IN" dirty="0"/>
          </a:p>
        </p:txBody>
      </p:sp>
    </p:spTree>
    <p:extLst>
      <p:ext uri="{BB962C8B-B14F-4D97-AF65-F5344CB8AC3E}">
        <p14:creationId xmlns:p14="http://schemas.microsoft.com/office/powerpoint/2010/main" val="41015104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8A1637-F3A6-17D6-86E4-117EC3B880CD}"/>
              </a:ext>
            </a:extLst>
          </p:cNvPr>
          <p:cNvSpPr txBox="1"/>
          <p:nvPr/>
        </p:nvSpPr>
        <p:spPr>
          <a:xfrm>
            <a:off x="2435288" y="587830"/>
            <a:ext cx="9946433" cy="584775"/>
          </a:xfrm>
          <a:prstGeom prst="rect">
            <a:avLst/>
          </a:prstGeom>
          <a:noFill/>
        </p:spPr>
        <p:txBody>
          <a:bodyPr wrap="square" rtlCol="0">
            <a:spAutoFit/>
          </a:bodyPr>
          <a:lstStyle/>
          <a:p>
            <a:r>
              <a:rPr lang="en-US" sz="3200" u="sng" dirty="0">
                <a:latin typeface="Times New Roman" panose="02020603050405020304" pitchFamily="18" charset="0"/>
                <a:cs typeface="Times New Roman" panose="02020603050405020304" pitchFamily="18" charset="0"/>
              </a:rPr>
              <a:t>10</a:t>
            </a:r>
            <a:r>
              <a:rPr lang="en-US" u="sng" dirty="0">
                <a:latin typeface="Times New Roman" panose="02020603050405020304" pitchFamily="18" charset="0"/>
                <a:cs typeface="Times New Roman" panose="02020603050405020304" pitchFamily="18" charset="0"/>
              </a:rPr>
              <a:t>. </a:t>
            </a:r>
            <a:r>
              <a:rPr lang="en-US" sz="3200" u="sng" dirty="0">
                <a:latin typeface="Times New Roman" panose="02020603050405020304" pitchFamily="18" charset="0"/>
                <a:cs typeface="Times New Roman" panose="02020603050405020304" pitchFamily="18" charset="0"/>
              </a:rPr>
              <a:t>CREATION OF 5 VIEWS USING THE TABLES</a:t>
            </a:r>
            <a:endParaRPr lang="en-IN" sz="3200" u="sng"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C2117574-2B5D-E33A-E4D3-58C4F36337F7}"/>
              </a:ext>
            </a:extLst>
          </p:cNvPr>
          <p:cNvSpPr txBox="1"/>
          <p:nvPr/>
        </p:nvSpPr>
        <p:spPr>
          <a:xfrm>
            <a:off x="562947" y="1739226"/>
            <a:ext cx="11066106" cy="4708981"/>
          </a:xfrm>
          <a:prstGeom prst="rect">
            <a:avLst/>
          </a:prstGeom>
          <a:noFill/>
        </p:spPr>
        <p:txBody>
          <a:bodyPr wrap="square" rtlCol="0">
            <a:spAutoFit/>
          </a:bodyPr>
          <a:lstStyle/>
          <a:p>
            <a:pPr marL="342900" indent="-342900">
              <a:buAutoNum type="arabicParenR"/>
            </a:pPr>
            <a:r>
              <a:rPr lang="en-US" sz="2000" dirty="0">
                <a:latin typeface="Cascadia Mono ExtraLight" panose="020B0609020000020004" pitchFamily="49" charset="0"/>
                <a:cs typeface="Cascadia Mono ExtraLight" panose="020B0609020000020004" pitchFamily="49" charset="0"/>
              </a:rPr>
              <a:t>Create view person _ view as select p.name, p . person _id , p . Phone _ number , p . address , </a:t>
            </a:r>
            <a:r>
              <a:rPr lang="en-US" sz="2000" dirty="0" err="1">
                <a:latin typeface="Cascadia Mono ExtraLight" panose="020B0609020000020004" pitchFamily="49" charset="0"/>
                <a:cs typeface="Cascadia Mono ExtraLight" panose="020B0609020000020004" pitchFamily="49" charset="0"/>
              </a:rPr>
              <a:t>pn</a:t>
            </a:r>
            <a:r>
              <a:rPr lang="en-US" sz="2000" dirty="0">
                <a:latin typeface="Cascadia Mono ExtraLight" panose="020B0609020000020004" pitchFamily="49" charset="0"/>
                <a:cs typeface="Cascadia Mono ExtraLight" panose="020B0609020000020004" pitchFamily="49" charset="0"/>
              </a:rPr>
              <a:t> . network _ type from person p join Phone _ number , address and network _ type;</a:t>
            </a:r>
          </a:p>
          <a:p>
            <a:pPr marL="342900" indent="-342900">
              <a:buAutoNum type="arabicParenR"/>
            </a:pPr>
            <a:endParaRPr lang="en-US" sz="2000" dirty="0">
              <a:latin typeface="Cascadia Mono ExtraLight" panose="020B0609020000020004" pitchFamily="49" charset="0"/>
              <a:cs typeface="Cascadia Mono ExtraLight" panose="020B0609020000020004" pitchFamily="49" charset="0"/>
            </a:endParaRPr>
          </a:p>
          <a:p>
            <a:pPr marL="342900" indent="-342900">
              <a:buAutoNum type="arabicParenR"/>
            </a:pPr>
            <a:endParaRPr lang="en-US" sz="2000" dirty="0">
              <a:latin typeface="Cascadia Mono ExtraLight" panose="020B0609020000020004" pitchFamily="49" charset="0"/>
              <a:cs typeface="Cascadia Mono ExtraLight" panose="020B0609020000020004" pitchFamily="49" charset="0"/>
            </a:endParaRPr>
          </a:p>
          <a:p>
            <a:pPr marL="342900" indent="-342900">
              <a:buAutoNum type="arabicParenR"/>
            </a:pPr>
            <a:r>
              <a:rPr lang="en-US" sz="2000" dirty="0">
                <a:latin typeface="Cascadia Mono ExtraLight" panose="020B0609020000020004" pitchFamily="49" charset="0"/>
                <a:cs typeface="Cascadia Mono ExtraLight" panose="020B0609020000020004" pitchFamily="49" charset="0"/>
              </a:rPr>
              <a:t>Create view Landline _ Numbers _ View as select name, person _id , phone _ number, address from person _view where Network _ Type=‘landline’;</a:t>
            </a:r>
          </a:p>
          <a:p>
            <a:pPr marL="342900" indent="-342900">
              <a:buAutoNum type="arabicParenR"/>
            </a:pPr>
            <a:endParaRPr lang="en-US" sz="2000" dirty="0">
              <a:latin typeface="Cascadia Mono ExtraLight" panose="020B0609020000020004" pitchFamily="49" charset="0"/>
              <a:cs typeface="Cascadia Mono ExtraLight" panose="020B0609020000020004" pitchFamily="49" charset="0"/>
            </a:endParaRPr>
          </a:p>
          <a:p>
            <a:pPr marL="342900" indent="-342900">
              <a:buAutoNum type="arabicParenR"/>
            </a:pPr>
            <a:endParaRPr lang="en-US" sz="2000" dirty="0">
              <a:latin typeface="Cascadia Mono ExtraLight" panose="020B0609020000020004" pitchFamily="49" charset="0"/>
              <a:cs typeface="Cascadia Mono ExtraLight" panose="020B0609020000020004" pitchFamily="49" charset="0"/>
            </a:endParaRPr>
          </a:p>
          <a:p>
            <a:pPr marL="342900" indent="-342900">
              <a:buAutoNum type="arabicParenR"/>
            </a:pPr>
            <a:r>
              <a:rPr lang="en-US" sz="2000" dirty="0">
                <a:latin typeface="Cascadia Mono ExtraLight" panose="020B0609020000020004" pitchFamily="49" charset="0"/>
                <a:cs typeface="Cascadia Mono ExtraLight" panose="020B0609020000020004" pitchFamily="49" charset="0"/>
              </a:rPr>
              <a:t>Create view Vijayawada _view as select name, person _ id , phone _ number , address from person _ view where address like “%Vijayawada%”;</a:t>
            </a:r>
          </a:p>
          <a:p>
            <a:pPr marL="342900" indent="-342900">
              <a:buAutoNum type="arabicParenR"/>
            </a:pPr>
            <a:endParaRPr lang="en-IN" sz="2000" dirty="0">
              <a:latin typeface="Cascadia Mono ExtraLight" panose="020B0609020000020004" pitchFamily="49" charset="0"/>
              <a:cs typeface="Cascadia Mono ExtraLight" panose="020B0609020000020004" pitchFamily="49" charset="0"/>
            </a:endParaRPr>
          </a:p>
          <a:p>
            <a:pPr marL="342900" indent="-342900">
              <a:buAutoNum type="arabicParenR"/>
            </a:pPr>
            <a:endParaRPr lang="en-IN" sz="2000" dirty="0">
              <a:latin typeface="Cascadia Mono ExtraLight" panose="020B0609020000020004" pitchFamily="49" charset="0"/>
              <a:cs typeface="Cascadia Mono ExtraLight" panose="020B0609020000020004" pitchFamily="49" charset="0"/>
            </a:endParaRPr>
          </a:p>
          <a:p>
            <a:endParaRPr lang="en-US" sz="2000" dirty="0">
              <a:latin typeface="Cascadia Mono ExtraLight" panose="020B0609020000020004" pitchFamily="49" charset="0"/>
              <a:cs typeface="Cascadia Mono ExtraLight" panose="020B0609020000020004" pitchFamily="49" charset="0"/>
            </a:endParaRPr>
          </a:p>
        </p:txBody>
      </p:sp>
    </p:spTree>
    <p:extLst>
      <p:ext uri="{BB962C8B-B14F-4D97-AF65-F5344CB8AC3E}">
        <p14:creationId xmlns:p14="http://schemas.microsoft.com/office/powerpoint/2010/main" val="42448980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8A1637-F3A6-17D6-86E4-117EC3B880CD}"/>
              </a:ext>
            </a:extLst>
          </p:cNvPr>
          <p:cNvSpPr txBox="1"/>
          <p:nvPr/>
        </p:nvSpPr>
        <p:spPr>
          <a:xfrm>
            <a:off x="2435288" y="587830"/>
            <a:ext cx="9946433" cy="584775"/>
          </a:xfrm>
          <a:prstGeom prst="rect">
            <a:avLst/>
          </a:prstGeom>
          <a:noFill/>
        </p:spPr>
        <p:txBody>
          <a:bodyPr wrap="square" rtlCol="0">
            <a:spAutoFit/>
          </a:bodyPr>
          <a:lstStyle/>
          <a:p>
            <a:r>
              <a:rPr lang="en-US" sz="3200" u="sng" dirty="0">
                <a:latin typeface="Times New Roman" panose="02020603050405020304" pitchFamily="18" charset="0"/>
                <a:cs typeface="Times New Roman" panose="02020603050405020304" pitchFamily="18" charset="0"/>
              </a:rPr>
              <a:t>10</a:t>
            </a:r>
            <a:r>
              <a:rPr lang="en-US" u="sng" dirty="0">
                <a:latin typeface="Times New Roman" panose="02020603050405020304" pitchFamily="18" charset="0"/>
                <a:cs typeface="Times New Roman" panose="02020603050405020304" pitchFamily="18" charset="0"/>
              </a:rPr>
              <a:t>. </a:t>
            </a:r>
            <a:r>
              <a:rPr lang="en-US" sz="3200" u="sng" dirty="0">
                <a:latin typeface="Times New Roman" panose="02020603050405020304" pitchFamily="18" charset="0"/>
                <a:cs typeface="Times New Roman" panose="02020603050405020304" pitchFamily="18" charset="0"/>
              </a:rPr>
              <a:t>CREATION OF 5 VIEWS USING THE TABLES</a:t>
            </a:r>
            <a:endParaRPr lang="en-IN" sz="3200" u="sng"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C2117574-2B5D-E33A-E4D3-58C4F36337F7}"/>
              </a:ext>
            </a:extLst>
          </p:cNvPr>
          <p:cNvSpPr txBox="1"/>
          <p:nvPr/>
        </p:nvSpPr>
        <p:spPr>
          <a:xfrm>
            <a:off x="562947" y="1678266"/>
            <a:ext cx="11066106" cy="2554545"/>
          </a:xfrm>
          <a:prstGeom prst="rect">
            <a:avLst/>
          </a:prstGeom>
          <a:noFill/>
        </p:spPr>
        <p:txBody>
          <a:bodyPr wrap="square" rtlCol="0">
            <a:spAutoFit/>
          </a:bodyPr>
          <a:lstStyle/>
          <a:p>
            <a:endParaRPr lang="en-IN" sz="2000" dirty="0">
              <a:latin typeface="Cascadia Mono ExtraLight" panose="020B0609020000020004" pitchFamily="49" charset="0"/>
              <a:cs typeface="Cascadia Mono ExtraLight" panose="020B0609020000020004" pitchFamily="49" charset="0"/>
            </a:endParaRPr>
          </a:p>
          <a:p>
            <a:pPr marL="342900" indent="-342900">
              <a:buAutoNum type="arabicParenR"/>
            </a:pPr>
            <a:endParaRPr lang="en-IN" sz="2000" dirty="0">
              <a:latin typeface="Cascadia Mono ExtraLight" panose="020B0609020000020004" pitchFamily="49" charset="0"/>
              <a:cs typeface="Cascadia Mono ExtraLight" panose="020B0609020000020004" pitchFamily="49" charset="0"/>
            </a:endParaRPr>
          </a:p>
          <a:p>
            <a:r>
              <a:rPr lang="en-IN" sz="2000" dirty="0">
                <a:latin typeface="Cascadia Mono ExtraLight" panose="020B0609020000020004" pitchFamily="49" charset="0"/>
                <a:cs typeface="Cascadia Mono ExtraLight" panose="020B0609020000020004" pitchFamily="49" charset="0"/>
              </a:rPr>
              <a:t>4) Create view names _ view as select name ,person _ id, Phone _ number, address from person _ view </a:t>
            </a:r>
            <a:r>
              <a:rPr lang="en-US" sz="2000" dirty="0">
                <a:latin typeface="Cascadia Mono ExtraLight" panose="020B0609020000020004" pitchFamily="49" charset="0"/>
                <a:cs typeface="Cascadia Mono ExtraLight" panose="020B0609020000020004" pitchFamily="49" charset="0"/>
              </a:rPr>
              <a:t>where name like ‘%A%’;</a:t>
            </a:r>
          </a:p>
          <a:p>
            <a:endParaRPr lang="en-US" sz="2000" dirty="0">
              <a:latin typeface="Cascadia Mono ExtraLight" panose="020B0609020000020004" pitchFamily="49" charset="0"/>
              <a:cs typeface="Cascadia Mono ExtraLight" panose="020B0609020000020004" pitchFamily="49" charset="0"/>
            </a:endParaRPr>
          </a:p>
          <a:p>
            <a:pPr marL="342900" indent="-342900">
              <a:buAutoNum type="arabicParenR"/>
            </a:pPr>
            <a:endParaRPr lang="en-US" sz="2000" dirty="0">
              <a:latin typeface="Cascadia Mono ExtraLight" panose="020B0609020000020004" pitchFamily="49" charset="0"/>
              <a:cs typeface="Cascadia Mono ExtraLight" panose="020B0609020000020004" pitchFamily="49" charset="0"/>
            </a:endParaRPr>
          </a:p>
          <a:p>
            <a:r>
              <a:rPr lang="en-US" sz="2000" dirty="0">
                <a:latin typeface="Cascadia Mono ExtraLight" panose="020B0609020000020004" pitchFamily="49" charset="0"/>
                <a:cs typeface="Cascadia Mono ExtraLight" panose="020B0609020000020004" pitchFamily="49" charset="0"/>
              </a:rPr>
              <a:t>5) Create view num _ view as select name ,person _ id , phone _ number ,    	address from person _ view where phone _ number like ‘%7%’;</a:t>
            </a:r>
            <a:endParaRPr lang="en-IN" sz="2000" dirty="0">
              <a:latin typeface="Cascadia Mono ExtraLight" panose="020B0609020000020004" pitchFamily="49" charset="0"/>
              <a:cs typeface="Cascadia Mono ExtraLight" panose="020B0609020000020004" pitchFamily="49" charset="0"/>
            </a:endParaRPr>
          </a:p>
        </p:txBody>
      </p:sp>
    </p:spTree>
    <p:extLst>
      <p:ext uri="{BB962C8B-B14F-4D97-AF65-F5344CB8AC3E}">
        <p14:creationId xmlns:p14="http://schemas.microsoft.com/office/powerpoint/2010/main" val="35132478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7583E-45E7-5EE5-5E15-330C915560FF}"/>
              </a:ext>
            </a:extLst>
          </p:cNvPr>
          <p:cNvSpPr>
            <a:spLocks noGrp="1"/>
          </p:cNvSpPr>
          <p:nvPr>
            <p:ph type="title"/>
          </p:nvPr>
        </p:nvSpPr>
        <p:spPr>
          <a:xfrm>
            <a:off x="685800" y="764373"/>
            <a:ext cx="3784600" cy="1293028"/>
          </a:xfrm>
        </p:spPr>
        <p:txBody>
          <a:bodyPr>
            <a:normAutofit/>
          </a:bodyPr>
          <a:lstStyle/>
          <a:p>
            <a:r>
              <a:rPr lang="en-US" dirty="0"/>
              <a:t>CONCLUSION:</a:t>
            </a:r>
          </a:p>
        </p:txBody>
      </p:sp>
      <p:sp>
        <p:nvSpPr>
          <p:cNvPr id="3" name="Content Placeholder 2">
            <a:extLst>
              <a:ext uri="{FF2B5EF4-FFF2-40B4-BE49-F238E27FC236}">
                <a16:creationId xmlns:a16="http://schemas.microsoft.com/office/drawing/2014/main" id="{1E4EEAE0-D6B7-2375-6738-4813ED23BF17}"/>
              </a:ext>
            </a:extLst>
          </p:cNvPr>
          <p:cNvSpPr>
            <a:spLocks noGrp="1"/>
          </p:cNvSpPr>
          <p:nvPr>
            <p:ph idx="1"/>
          </p:nvPr>
        </p:nvSpPr>
        <p:spPr/>
        <p:txBody>
          <a:bodyPr/>
          <a:lstStyle/>
          <a:p>
            <a:r>
              <a:rPr lang="en-US" dirty="0"/>
              <a:t>Telephone directories, whether in print or digital form, symbolize more than just a list of contacts; they represent interconnectedness and accessibility in our modern world. By providing a comprehensive repository of contact information, they empower individuals and businesses to connect and communicate effortlessly, fostering collaboration, networking, and community engagement. In essence, telephone directories serve as a cornerstone of connectivity, bridging gaps and facilitating meaningful interactions in both personal and professional spheres.</a:t>
            </a:r>
          </a:p>
        </p:txBody>
      </p:sp>
    </p:spTree>
    <p:extLst>
      <p:ext uri="{BB962C8B-B14F-4D97-AF65-F5344CB8AC3E}">
        <p14:creationId xmlns:p14="http://schemas.microsoft.com/office/powerpoint/2010/main" val="3902914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8FADD-E718-0392-B159-2852816A2A44}"/>
              </a:ext>
            </a:extLst>
          </p:cNvPr>
          <p:cNvSpPr>
            <a:spLocks noGrp="1"/>
          </p:cNvSpPr>
          <p:nvPr>
            <p:ph type="title"/>
          </p:nvPr>
        </p:nvSpPr>
        <p:spPr>
          <a:xfrm>
            <a:off x="872836" y="764373"/>
            <a:ext cx="6622473" cy="1293028"/>
          </a:xfrm>
        </p:spPr>
        <p:txBody>
          <a:bodyPr>
            <a:normAutofit/>
          </a:bodyPr>
          <a:lstStyle/>
          <a:p>
            <a:r>
              <a:rPr lang="en-US" sz="5400" dirty="0"/>
              <a:t>THANK YOU</a:t>
            </a:r>
          </a:p>
        </p:txBody>
      </p:sp>
      <p:sp>
        <p:nvSpPr>
          <p:cNvPr id="3" name="Content Placeholder 2">
            <a:extLst>
              <a:ext uri="{FF2B5EF4-FFF2-40B4-BE49-F238E27FC236}">
                <a16:creationId xmlns:a16="http://schemas.microsoft.com/office/drawing/2014/main" id="{5096DB39-98F1-DBAF-C4C6-6540E7239D73}"/>
              </a:ext>
            </a:extLst>
          </p:cNvPr>
          <p:cNvSpPr>
            <a:spLocks noGrp="1"/>
          </p:cNvSpPr>
          <p:nvPr>
            <p:ph idx="1"/>
          </p:nvPr>
        </p:nvSpPr>
        <p:spPr>
          <a:xfrm>
            <a:off x="4883726" y="3685309"/>
            <a:ext cx="6622473" cy="2533376"/>
          </a:xfrm>
        </p:spPr>
        <p:txBody>
          <a:bodyPr/>
          <a:lstStyle/>
          <a:p>
            <a:r>
              <a:rPr lang="en-US" dirty="0"/>
              <a:t>DHANUSH VEMULAPALLI – AP22110010017</a:t>
            </a:r>
          </a:p>
          <a:p>
            <a:r>
              <a:rPr lang="en-US" dirty="0"/>
              <a:t>RISHITHA PENTYALA – AP22110010054</a:t>
            </a:r>
          </a:p>
          <a:p>
            <a:r>
              <a:rPr lang="en-US" dirty="0"/>
              <a:t>NIHARIKA KANCHARLAPALLI – AP22110010027</a:t>
            </a:r>
          </a:p>
          <a:p>
            <a:r>
              <a:rPr lang="en-US" dirty="0"/>
              <a:t>MUVVALA MOHIT – AP22110010030</a:t>
            </a:r>
          </a:p>
        </p:txBody>
      </p:sp>
      <p:pic>
        <p:nvPicPr>
          <p:cNvPr id="1026" name="Picture 2" descr="20 Flowering Plants With Large Blooms">
            <a:extLst>
              <a:ext uri="{FF2B5EF4-FFF2-40B4-BE49-F238E27FC236}">
                <a16:creationId xmlns:a16="http://schemas.microsoft.com/office/drawing/2014/main" id="{901C0606-BC15-FB81-F94C-C8EB66C7276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5921" y="2914453"/>
            <a:ext cx="3941286" cy="26227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14793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480511A-11B4-C183-ACBE-4969779E342F}"/>
              </a:ext>
            </a:extLst>
          </p:cNvPr>
          <p:cNvSpPr txBox="1"/>
          <p:nvPr/>
        </p:nvSpPr>
        <p:spPr>
          <a:xfrm>
            <a:off x="1558211" y="1287625"/>
            <a:ext cx="9349273" cy="3785652"/>
          </a:xfrm>
          <a:prstGeom prst="rect">
            <a:avLst/>
          </a:prstGeom>
          <a:noFill/>
        </p:spPr>
        <p:txBody>
          <a:bodyPr wrap="square" rtlCol="0">
            <a:spAutoFit/>
          </a:bodyPr>
          <a:lstStyle/>
          <a:p>
            <a:r>
              <a:rPr lang="en-US" sz="3200" dirty="0"/>
              <a:t>2.</a:t>
            </a:r>
            <a:r>
              <a:rPr lang="en-US" sz="3600" dirty="0">
                <a:latin typeface="Times New Roman" panose="02020603050405020304" pitchFamily="18" charset="0"/>
                <a:cs typeface="Times New Roman" panose="02020603050405020304" pitchFamily="18" charset="0"/>
              </a:rPr>
              <a:t>DESCRIPTION</a:t>
            </a:r>
          </a:p>
          <a:p>
            <a:endParaRPr lang="en-US" sz="3200" dirty="0"/>
          </a:p>
          <a:p>
            <a:pPr algn="just"/>
            <a:r>
              <a:rPr lang="en-US" sz="2800" dirty="0"/>
              <a:t> </a:t>
            </a:r>
            <a:r>
              <a:rPr lang="en-US" sz="2400" dirty="0">
                <a:latin typeface="Times New Roman" panose="02020603050405020304" pitchFamily="18" charset="0"/>
                <a:cs typeface="Times New Roman" panose="02020603050405020304" pitchFamily="18" charset="0"/>
              </a:rPr>
              <a:t>A telephone directory is a reference book or electronic database containing a list of names, addresses, and phone numbers for individuals, businesses, and organizations within a specific area. It serves as a convenient tool for finding contact information. Traditionally, telephone directories were printed on paper, but nowadays, many are available online or as digital apps. They are organized alphabetically by name or by category, making it easy to look up the desired contact information</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08588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480511A-11B4-C183-ACBE-4969779E342F}"/>
              </a:ext>
            </a:extLst>
          </p:cNvPr>
          <p:cNvSpPr txBox="1"/>
          <p:nvPr/>
        </p:nvSpPr>
        <p:spPr>
          <a:xfrm>
            <a:off x="4674637" y="429209"/>
            <a:ext cx="9349273" cy="1508105"/>
          </a:xfrm>
          <a:prstGeom prst="rect">
            <a:avLst/>
          </a:prstGeom>
          <a:noFill/>
        </p:spPr>
        <p:txBody>
          <a:bodyPr wrap="square" rtlCol="0">
            <a:spAutoFit/>
          </a:bodyPr>
          <a:lstStyle/>
          <a:p>
            <a:r>
              <a:rPr lang="en-US" sz="3200" dirty="0"/>
              <a:t>3.ER DIAGRAM</a:t>
            </a:r>
            <a:endParaRPr lang="en-US" sz="3600" dirty="0">
              <a:latin typeface="Times New Roman" panose="02020603050405020304" pitchFamily="18" charset="0"/>
              <a:cs typeface="Times New Roman" panose="02020603050405020304" pitchFamily="18" charset="0"/>
            </a:endParaRPr>
          </a:p>
          <a:p>
            <a:endParaRPr lang="en-US" sz="3200" dirty="0"/>
          </a:p>
          <a:p>
            <a:pPr algn="just"/>
            <a:r>
              <a:rPr lang="en-US" sz="2800" dirty="0"/>
              <a:t> </a:t>
            </a:r>
            <a:endParaRPr lang="en-IN" sz="2400" dirty="0">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80D84EEB-9C5A-9443-E4C9-AF5D3D9F6EA0}"/>
              </a:ext>
            </a:extLst>
          </p:cNvPr>
          <p:cNvSpPr/>
          <p:nvPr/>
        </p:nvSpPr>
        <p:spPr>
          <a:xfrm>
            <a:off x="2416629" y="3200400"/>
            <a:ext cx="2258008" cy="38255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person</a:t>
            </a:r>
            <a:endParaRPr lang="en-IN" dirty="0"/>
          </a:p>
        </p:txBody>
      </p:sp>
      <p:cxnSp>
        <p:nvCxnSpPr>
          <p:cNvPr id="5" name="Straight Connector 4">
            <a:extLst>
              <a:ext uri="{FF2B5EF4-FFF2-40B4-BE49-F238E27FC236}">
                <a16:creationId xmlns:a16="http://schemas.microsoft.com/office/drawing/2014/main" id="{416B869F-1F4F-B6CA-74F4-DFF85270E367}"/>
              </a:ext>
            </a:extLst>
          </p:cNvPr>
          <p:cNvCxnSpPr>
            <a:cxnSpLocks/>
          </p:cNvCxnSpPr>
          <p:nvPr/>
        </p:nvCxnSpPr>
        <p:spPr>
          <a:xfrm flipH="1" flipV="1">
            <a:off x="2416629" y="2715208"/>
            <a:ext cx="363893" cy="485192"/>
          </a:xfrm>
          <a:prstGeom prst="line">
            <a:avLst/>
          </a:prstGeom>
        </p:spPr>
        <p:style>
          <a:lnRef idx="1">
            <a:schemeClr val="accent2"/>
          </a:lnRef>
          <a:fillRef idx="0">
            <a:schemeClr val="accent2"/>
          </a:fillRef>
          <a:effectRef idx="0">
            <a:schemeClr val="accent2"/>
          </a:effectRef>
          <a:fontRef idx="minor">
            <a:schemeClr val="tx1"/>
          </a:fontRef>
        </p:style>
      </p:cxnSp>
      <p:sp>
        <p:nvSpPr>
          <p:cNvPr id="6" name="Oval 5">
            <a:extLst>
              <a:ext uri="{FF2B5EF4-FFF2-40B4-BE49-F238E27FC236}">
                <a16:creationId xmlns:a16="http://schemas.microsoft.com/office/drawing/2014/main" id="{1E178049-96A6-CE7C-1390-78FD41E1170B}"/>
              </a:ext>
            </a:extLst>
          </p:cNvPr>
          <p:cNvSpPr/>
          <p:nvPr/>
        </p:nvSpPr>
        <p:spPr>
          <a:xfrm>
            <a:off x="1800808" y="2332653"/>
            <a:ext cx="1287625" cy="38255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name</a:t>
            </a:r>
            <a:endParaRPr lang="en-IN" dirty="0"/>
          </a:p>
        </p:txBody>
      </p:sp>
      <p:cxnSp>
        <p:nvCxnSpPr>
          <p:cNvPr id="9" name="Straight Connector 8">
            <a:extLst>
              <a:ext uri="{FF2B5EF4-FFF2-40B4-BE49-F238E27FC236}">
                <a16:creationId xmlns:a16="http://schemas.microsoft.com/office/drawing/2014/main" id="{3473D8F3-81FF-8D6D-176C-ADBADC8F5C0A}"/>
              </a:ext>
            </a:extLst>
          </p:cNvPr>
          <p:cNvCxnSpPr>
            <a:cxnSpLocks/>
            <a:endCxn id="2" idx="0"/>
          </p:cNvCxnSpPr>
          <p:nvPr/>
        </p:nvCxnSpPr>
        <p:spPr>
          <a:xfrm>
            <a:off x="3545633" y="2230016"/>
            <a:ext cx="0" cy="970384"/>
          </a:xfrm>
          <a:prstGeom prst="line">
            <a:avLst/>
          </a:prstGeom>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4793212F-F982-1AAB-12F0-D8094E1B09E7}"/>
              </a:ext>
            </a:extLst>
          </p:cNvPr>
          <p:cNvSpPr/>
          <p:nvPr/>
        </p:nvSpPr>
        <p:spPr>
          <a:xfrm>
            <a:off x="2598575" y="1576874"/>
            <a:ext cx="1772812" cy="578498"/>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Person id</a:t>
            </a:r>
            <a:endParaRPr lang="en-IN" dirty="0"/>
          </a:p>
        </p:txBody>
      </p:sp>
      <p:cxnSp>
        <p:nvCxnSpPr>
          <p:cNvPr id="15" name="Straight Connector 14">
            <a:extLst>
              <a:ext uri="{FF2B5EF4-FFF2-40B4-BE49-F238E27FC236}">
                <a16:creationId xmlns:a16="http://schemas.microsoft.com/office/drawing/2014/main" id="{0A85A80F-1E31-3F34-BBF5-89BCB44587DD}"/>
              </a:ext>
            </a:extLst>
          </p:cNvPr>
          <p:cNvCxnSpPr>
            <a:cxnSpLocks/>
          </p:cNvCxnSpPr>
          <p:nvPr/>
        </p:nvCxnSpPr>
        <p:spPr>
          <a:xfrm flipV="1">
            <a:off x="4152122" y="2523930"/>
            <a:ext cx="629816" cy="676470"/>
          </a:xfrm>
          <a:prstGeom prst="line">
            <a:avLst/>
          </a:prstGeom>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DE520641-BE06-7C3C-832F-46DABE8C9EFC}"/>
              </a:ext>
            </a:extLst>
          </p:cNvPr>
          <p:cNvSpPr/>
          <p:nvPr/>
        </p:nvSpPr>
        <p:spPr>
          <a:xfrm>
            <a:off x="4479854" y="2090057"/>
            <a:ext cx="1519730" cy="485192"/>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Address</a:t>
            </a:r>
            <a:endParaRPr lang="en-IN" dirty="0"/>
          </a:p>
        </p:txBody>
      </p:sp>
      <p:cxnSp>
        <p:nvCxnSpPr>
          <p:cNvPr id="19" name="Straight Connector 18">
            <a:extLst>
              <a:ext uri="{FF2B5EF4-FFF2-40B4-BE49-F238E27FC236}">
                <a16:creationId xmlns:a16="http://schemas.microsoft.com/office/drawing/2014/main" id="{AB0FB1D3-20CB-AB11-DD3A-E8F3A8609770}"/>
              </a:ext>
            </a:extLst>
          </p:cNvPr>
          <p:cNvCxnSpPr>
            <a:cxnSpLocks/>
            <a:stCxn id="2" idx="3"/>
          </p:cNvCxnSpPr>
          <p:nvPr/>
        </p:nvCxnSpPr>
        <p:spPr>
          <a:xfrm>
            <a:off x="4674637" y="3391678"/>
            <a:ext cx="1421363" cy="0"/>
          </a:xfrm>
          <a:prstGeom prst="line">
            <a:avLst/>
          </a:prstGeom>
        </p:spPr>
        <p:style>
          <a:lnRef idx="1">
            <a:schemeClr val="accent1"/>
          </a:lnRef>
          <a:fillRef idx="0">
            <a:schemeClr val="accent1"/>
          </a:fillRef>
          <a:effectRef idx="0">
            <a:schemeClr val="accent1"/>
          </a:effectRef>
          <a:fontRef idx="minor">
            <a:schemeClr val="tx1"/>
          </a:fontRef>
        </p:style>
      </p:cxnSp>
      <p:sp>
        <p:nvSpPr>
          <p:cNvPr id="22" name="Diamond 21">
            <a:extLst>
              <a:ext uri="{FF2B5EF4-FFF2-40B4-BE49-F238E27FC236}">
                <a16:creationId xmlns:a16="http://schemas.microsoft.com/office/drawing/2014/main" id="{E1A8B235-1670-7738-8F26-6CF0B275697E}"/>
              </a:ext>
            </a:extLst>
          </p:cNvPr>
          <p:cNvSpPr/>
          <p:nvPr/>
        </p:nvSpPr>
        <p:spPr>
          <a:xfrm>
            <a:off x="6095999" y="3009125"/>
            <a:ext cx="1144555" cy="765104"/>
          </a:xfrm>
          <a:prstGeom prst="diamond">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has</a:t>
            </a:r>
            <a:endParaRPr lang="en-IN" dirty="0"/>
          </a:p>
        </p:txBody>
      </p:sp>
      <p:cxnSp>
        <p:nvCxnSpPr>
          <p:cNvPr id="24" name="Straight Connector 23">
            <a:extLst>
              <a:ext uri="{FF2B5EF4-FFF2-40B4-BE49-F238E27FC236}">
                <a16:creationId xmlns:a16="http://schemas.microsoft.com/office/drawing/2014/main" id="{C9B3C4E7-90E5-4EAF-890C-05C576F0DEDC}"/>
              </a:ext>
            </a:extLst>
          </p:cNvPr>
          <p:cNvCxnSpPr>
            <a:stCxn id="22" idx="3"/>
          </p:cNvCxnSpPr>
          <p:nvPr/>
        </p:nvCxnSpPr>
        <p:spPr>
          <a:xfrm>
            <a:off x="7240554" y="3391677"/>
            <a:ext cx="117565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D8347AF-571E-1BC0-AF29-2FA3492B93EA}"/>
              </a:ext>
            </a:extLst>
          </p:cNvPr>
          <p:cNvCxnSpPr>
            <a:cxnSpLocks/>
          </p:cNvCxnSpPr>
          <p:nvPr/>
        </p:nvCxnSpPr>
        <p:spPr>
          <a:xfrm>
            <a:off x="7125477" y="3456992"/>
            <a:ext cx="1290735" cy="0"/>
          </a:xfrm>
          <a:prstGeom prst="line">
            <a:avLst/>
          </a:prstGeom>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22F5336B-BDE4-EF76-E276-4E0241E652AC}"/>
              </a:ext>
            </a:extLst>
          </p:cNvPr>
          <p:cNvSpPr/>
          <p:nvPr/>
        </p:nvSpPr>
        <p:spPr>
          <a:xfrm>
            <a:off x="8416212" y="3200400"/>
            <a:ext cx="2230017" cy="44785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Phone number</a:t>
            </a:r>
            <a:endParaRPr lang="en-IN" dirty="0"/>
          </a:p>
        </p:txBody>
      </p:sp>
      <p:cxnSp>
        <p:nvCxnSpPr>
          <p:cNvPr id="32" name="Straight Connector 31">
            <a:extLst>
              <a:ext uri="{FF2B5EF4-FFF2-40B4-BE49-F238E27FC236}">
                <a16:creationId xmlns:a16="http://schemas.microsoft.com/office/drawing/2014/main" id="{BDA320F6-6BCD-9C98-15CB-1FC2F9837F83}"/>
              </a:ext>
            </a:extLst>
          </p:cNvPr>
          <p:cNvCxnSpPr/>
          <p:nvPr/>
        </p:nvCxnSpPr>
        <p:spPr>
          <a:xfrm>
            <a:off x="8416212" y="2575249"/>
            <a:ext cx="671804" cy="625151"/>
          </a:xfrm>
          <a:prstGeom prst="line">
            <a:avLst/>
          </a:prstGeom>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36426EF3-9AD1-5346-DA10-FF0C6C9E6886}"/>
              </a:ext>
            </a:extLst>
          </p:cNvPr>
          <p:cNvSpPr/>
          <p:nvPr/>
        </p:nvSpPr>
        <p:spPr>
          <a:xfrm>
            <a:off x="7641770" y="1996748"/>
            <a:ext cx="1519729" cy="578498"/>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4" name="Oval 33">
            <a:extLst>
              <a:ext uri="{FF2B5EF4-FFF2-40B4-BE49-F238E27FC236}">
                <a16:creationId xmlns:a16="http://schemas.microsoft.com/office/drawing/2014/main" id="{783B6E3F-0F9A-E718-C977-D51E1CA8F719}"/>
              </a:ext>
            </a:extLst>
          </p:cNvPr>
          <p:cNvSpPr/>
          <p:nvPr/>
        </p:nvSpPr>
        <p:spPr>
          <a:xfrm>
            <a:off x="7772400" y="2090058"/>
            <a:ext cx="1315616" cy="419864"/>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t>Ph no</a:t>
            </a:r>
            <a:endParaRPr lang="en-IN" dirty="0"/>
          </a:p>
        </p:txBody>
      </p:sp>
      <p:cxnSp>
        <p:nvCxnSpPr>
          <p:cNvPr id="36" name="Straight Connector 35">
            <a:extLst>
              <a:ext uri="{FF2B5EF4-FFF2-40B4-BE49-F238E27FC236}">
                <a16:creationId xmlns:a16="http://schemas.microsoft.com/office/drawing/2014/main" id="{7E790615-D348-A372-F2F4-FE4C86D0CF88}"/>
              </a:ext>
            </a:extLst>
          </p:cNvPr>
          <p:cNvCxnSpPr/>
          <p:nvPr/>
        </p:nvCxnSpPr>
        <p:spPr>
          <a:xfrm flipV="1">
            <a:off x="9703837" y="2332653"/>
            <a:ext cx="699796" cy="867747"/>
          </a:xfrm>
          <a:prstGeom prst="line">
            <a:avLst/>
          </a:prstGeom>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154A027A-2601-0D2F-E4C7-93CD5B03FC54}"/>
              </a:ext>
            </a:extLst>
          </p:cNvPr>
          <p:cNvSpPr/>
          <p:nvPr/>
        </p:nvSpPr>
        <p:spPr>
          <a:xfrm>
            <a:off x="9882279" y="1754156"/>
            <a:ext cx="1772812" cy="578498"/>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Network type</a:t>
            </a:r>
            <a:endParaRPr lang="en-IN" dirty="0"/>
          </a:p>
        </p:txBody>
      </p:sp>
      <p:cxnSp>
        <p:nvCxnSpPr>
          <p:cNvPr id="39" name="Straight Connector 38">
            <a:extLst>
              <a:ext uri="{FF2B5EF4-FFF2-40B4-BE49-F238E27FC236}">
                <a16:creationId xmlns:a16="http://schemas.microsoft.com/office/drawing/2014/main" id="{850C74C5-D488-63E5-2893-FE008BD9E84A}"/>
              </a:ext>
            </a:extLst>
          </p:cNvPr>
          <p:cNvCxnSpPr/>
          <p:nvPr/>
        </p:nvCxnSpPr>
        <p:spPr>
          <a:xfrm>
            <a:off x="3387012" y="3582955"/>
            <a:ext cx="0" cy="522514"/>
          </a:xfrm>
          <a:prstGeom prst="line">
            <a:avLst/>
          </a:prstGeom>
        </p:spPr>
        <p:style>
          <a:lnRef idx="1">
            <a:schemeClr val="accent1"/>
          </a:lnRef>
          <a:fillRef idx="0">
            <a:schemeClr val="accent1"/>
          </a:fillRef>
          <a:effectRef idx="0">
            <a:schemeClr val="accent1"/>
          </a:effectRef>
          <a:fontRef idx="minor">
            <a:schemeClr val="tx1"/>
          </a:fontRef>
        </p:style>
      </p:cxnSp>
      <p:sp>
        <p:nvSpPr>
          <p:cNvPr id="40" name="Diamond 39">
            <a:extLst>
              <a:ext uri="{FF2B5EF4-FFF2-40B4-BE49-F238E27FC236}">
                <a16:creationId xmlns:a16="http://schemas.microsoft.com/office/drawing/2014/main" id="{D5E18AF3-F6D5-151D-A8F7-07C171C98D90}"/>
              </a:ext>
            </a:extLst>
          </p:cNvPr>
          <p:cNvSpPr/>
          <p:nvPr/>
        </p:nvSpPr>
        <p:spPr>
          <a:xfrm>
            <a:off x="2780523" y="4105468"/>
            <a:ext cx="1197814" cy="709127"/>
          </a:xfrm>
          <a:prstGeom prst="diamond">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has</a:t>
            </a:r>
            <a:endParaRPr lang="en-IN" dirty="0"/>
          </a:p>
        </p:txBody>
      </p:sp>
      <p:cxnSp>
        <p:nvCxnSpPr>
          <p:cNvPr id="42" name="Straight Connector 41">
            <a:extLst>
              <a:ext uri="{FF2B5EF4-FFF2-40B4-BE49-F238E27FC236}">
                <a16:creationId xmlns:a16="http://schemas.microsoft.com/office/drawing/2014/main" id="{A547938B-D3C2-54DA-F420-1F0647598F6D}"/>
              </a:ext>
            </a:extLst>
          </p:cNvPr>
          <p:cNvCxnSpPr>
            <a:cxnSpLocks/>
          </p:cNvCxnSpPr>
          <p:nvPr/>
        </p:nvCxnSpPr>
        <p:spPr>
          <a:xfrm>
            <a:off x="3293706" y="4814595"/>
            <a:ext cx="0" cy="382556"/>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8747460-1B66-EC9F-1FB2-15546B933F81}"/>
              </a:ext>
            </a:extLst>
          </p:cNvPr>
          <p:cNvCxnSpPr>
            <a:cxnSpLocks/>
          </p:cNvCxnSpPr>
          <p:nvPr/>
        </p:nvCxnSpPr>
        <p:spPr>
          <a:xfrm>
            <a:off x="3390122" y="4814595"/>
            <a:ext cx="0" cy="382556"/>
          </a:xfrm>
          <a:prstGeom prst="line">
            <a:avLst/>
          </a:prstGeom>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EE4DEEDD-AD44-3288-29C5-8001EF343BCC}"/>
              </a:ext>
            </a:extLst>
          </p:cNvPr>
          <p:cNvSpPr/>
          <p:nvPr/>
        </p:nvSpPr>
        <p:spPr>
          <a:xfrm>
            <a:off x="2780522" y="5197151"/>
            <a:ext cx="1197800" cy="38255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email</a:t>
            </a:r>
            <a:endParaRPr lang="en-IN" dirty="0"/>
          </a:p>
        </p:txBody>
      </p:sp>
      <p:sp>
        <p:nvSpPr>
          <p:cNvPr id="49" name="Oval 48">
            <a:extLst>
              <a:ext uri="{FF2B5EF4-FFF2-40B4-BE49-F238E27FC236}">
                <a16:creationId xmlns:a16="http://schemas.microsoft.com/office/drawing/2014/main" id="{C988C17D-2F32-7593-143C-E6E63DE543E2}"/>
              </a:ext>
            </a:extLst>
          </p:cNvPr>
          <p:cNvSpPr/>
          <p:nvPr/>
        </p:nvSpPr>
        <p:spPr>
          <a:xfrm>
            <a:off x="849087" y="5701004"/>
            <a:ext cx="1632856" cy="643812"/>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0" name="Oval 49">
            <a:extLst>
              <a:ext uri="{FF2B5EF4-FFF2-40B4-BE49-F238E27FC236}">
                <a16:creationId xmlns:a16="http://schemas.microsoft.com/office/drawing/2014/main" id="{F08E878B-775A-EF35-0A5E-5424AA94B06E}"/>
              </a:ext>
            </a:extLst>
          </p:cNvPr>
          <p:cNvSpPr/>
          <p:nvPr/>
        </p:nvSpPr>
        <p:spPr>
          <a:xfrm>
            <a:off x="923731" y="5803642"/>
            <a:ext cx="1492897" cy="47586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Email address</a:t>
            </a:r>
            <a:endParaRPr lang="en-IN" dirty="0"/>
          </a:p>
        </p:txBody>
      </p:sp>
      <p:cxnSp>
        <p:nvCxnSpPr>
          <p:cNvPr id="52" name="Straight Connector 51">
            <a:extLst>
              <a:ext uri="{FF2B5EF4-FFF2-40B4-BE49-F238E27FC236}">
                <a16:creationId xmlns:a16="http://schemas.microsoft.com/office/drawing/2014/main" id="{DD14E8B8-D58C-C119-B0DF-72CC45A01CFD}"/>
              </a:ext>
            </a:extLst>
          </p:cNvPr>
          <p:cNvCxnSpPr>
            <a:stCxn id="49" idx="7"/>
          </p:cNvCxnSpPr>
          <p:nvPr/>
        </p:nvCxnSpPr>
        <p:spPr>
          <a:xfrm flipV="1">
            <a:off x="2242817" y="5579706"/>
            <a:ext cx="537705" cy="215582"/>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75181FED-6BAA-C5CA-0CC9-EE63482D8012}"/>
              </a:ext>
            </a:extLst>
          </p:cNvPr>
          <p:cNvCxnSpPr>
            <a:stCxn id="48" idx="2"/>
          </p:cNvCxnSpPr>
          <p:nvPr/>
        </p:nvCxnSpPr>
        <p:spPr>
          <a:xfrm>
            <a:off x="3379422" y="5579706"/>
            <a:ext cx="7590" cy="382555"/>
          </a:xfrm>
          <a:prstGeom prst="line">
            <a:avLst/>
          </a:prstGeom>
        </p:spPr>
        <p:style>
          <a:lnRef idx="1">
            <a:schemeClr val="accent1"/>
          </a:lnRef>
          <a:fillRef idx="0">
            <a:schemeClr val="accent1"/>
          </a:fillRef>
          <a:effectRef idx="0">
            <a:schemeClr val="accent1"/>
          </a:effectRef>
          <a:fontRef idx="minor">
            <a:schemeClr val="tx1"/>
          </a:fontRef>
        </p:style>
      </p:cxnSp>
      <p:sp>
        <p:nvSpPr>
          <p:cNvPr id="55" name="Oval 54">
            <a:extLst>
              <a:ext uri="{FF2B5EF4-FFF2-40B4-BE49-F238E27FC236}">
                <a16:creationId xmlns:a16="http://schemas.microsoft.com/office/drawing/2014/main" id="{8314221F-E19C-DA39-94B6-F307C706F4BC}"/>
              </a:ext>
            </a:extLst>
          </p:cNvPr>
          <p:cNvSpPr/>
          <p:nvPr/>
        </p:nvSpPr>
        <p:spPr>
          <a:xfrm>
            <a:off x="2855167" y="5980922"/>
            <a:ext cx="1197800" cy="4572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name</a:t>
            </a:r>
            <a:endParaRPr lang="en-IN" dirty="0"/>
          </a:p>
        </p:txBody>
      </p:sp>
      <p:cxnSp>
        <p:nvCxnSpPr>
          <p:cNvPr id="57" name="Straight Connector 56">
            <a:extLst>
              <a:ext uri="{FF2B5EF4-FFF2-40B4-BE49-F238E27FC236}">
                <a16:creationId xmlns:a16="http://schemas.microsoft.com/office/drawing/2014/main" id="{F2365AC7-02AA-6A6A-3DC3-2AECE9719CB8}"/>
              </a:ext>
            </a:extLst>
          </p:cNvPr>
          <p:cNvCxnSpPr>
            <a:stCxn id="48" idx="3"/>
          </p:cNvCxnSpPr>
          <p:nvPr/>
        </p:nvCxnSpPr>
        <p:spPr>
          <a:xfrm>
            <a:off x="3978322" y="5388429"/>
            <a:ext cx="575017" cy="406859"/>
          </a:xfrm>
          <a:prstGeom prst="line">
            <a:avLst/>
          </a:prstGeom>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1DDC994C-FE7D-176F-6C66-FBA52A3A9FC5}"/>
              </a:ext>
            </a:extLst>
          </p:cNvPr>
          <p:cNvSpPr/>
          <p:nvPr/>
        </p:nvSpPr>
        <p:spPr>
          <a:xfrm>
            <a:off x="4152122" y="5738326"/>
            <a:ext cx="1867863" cy="69979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9" name="Oval 58">
            <a:extLst>
              <a:ext uri="{FF2B5EF4-FFF2-40B4-BE49-F238E27FC236}">
                <a16:creationId xmlns:a16="http://schemas.microsoft.com/office/drawing/2014/main" id="{F7BF44C0-81AB-A47B-6591-1F9F11208590}"/>
              </a:ext>
            </a:extLst>
          </p:cNvPr>
          <p:cNvSpPr/>
          <p:nvPr/>
        </p:nvSpPr>
        <p:spPr>
          <a:xfrm>
            <a:off x="4371387" y="5803642"/>
            <a:ext cx="1488237" cy="541174"/>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Phone no</a:t>
            </a:r>
            <a:endParaRPr lang="en-IN" dirty="0"/>
          </a:p>
        </p:txBody>
      </p:sp>
      <p:cxnSp>
        <p:nvCxnSpPr>
          <p:cNvPr id="16" name="Straight Connector 15">
            <a:extLst>
              <a:ext uri="{FF2B5EF4-FFF2-40B4-BE49-F238E27FC236}">
                <a16:creationId xmlns:a16="http://schemas.microsoft.com/office/drawing/2014/main" id="{4F8D999F-3B17-E0CB-52AD-8BD9789519BC}"/>
              </a:ext>
            </a:extLst>
          </p:cNvPr>
          <p:cNvCxnSpPr>
            <a:stCxn id="30" idx="2"/>
          </p:cNvCxnSpPr>
          <p:nvPr/>
        </p:nvCxnSpPr>
        <p:spPr>
          <a:xfrm flipH="1">
            <a:off x="9531220" y="3648254"/>
            <a:ext cx="1" cy="1020728"/>
          </a:xfrm>
          <a:prstGeom prst="line">
            <a:avLst/>
          </a:prstGeom>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5995E94B-B8CC-B456-7611-871C3ED6A936}"/>
              </a:ext>
            </a:extLst>
          </p:cNvPr>
          <p:cNvSpPr/>
          <p:nvPr/>
        </p:nvSpPr>
        <p:spPr>
          <a:xfrm>
            <a:off x="8788855" y="4556776"/>
            <a:ext cx="1484729" cy="709127"/>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lumMod val="95000"/>
                    <a:lumOff val="5000"/>
                  </a:schemeClr>
                </a:solidFill>
              </a:rPr>
              <a:t>Person id</a:t>
            </a:r>
          </a:p>
        </p:txBody>
      </p:sp>
    </p:spTree>
    <p:extLst>
      <p:ext uri="{BB962C8B-B14F-4D97-AF65-F5344CB8AC3E}">
        <p14:creationId xmlns:p14="http://schemas.microsoft.com/office/powerpoint/2010/main" val="29093372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480511A-11B4-C183-ACBE-4969779E342F}"/>
              </a:ext>
            </a:extLst>
          </p:cNvPr>
          <p:cNvSpPr txBox="1"/>
          <p:nvPr/>
        </p:nvSpPr>
        <p:spPr>
          <a:xfrm>
            <a:off x="1838130" y="917912"/>
            <a:ext cx="9349273" cy="4585871"/>
          </a:xfrm>
          <a:prstGeom prst="rect">
            <a:avLst/>
          </a:prstGeom>
          <a:noFill/>
        </p:spPr>
        <p:txBody>
          <a:bodyPr wrap="square" rtlCol="0">
            <a:spAutoFit/>
          </a:bodyPr>
          <a:lstStyle/>
          <a:p>
            <a:r>
              <a:rPr lang="en-US" sz="3200" dirty="0"/>
              <a:t>4.DESCRIPTION FOR ER DIAGRAM </a:t>
            </a:r>
          </a:p>
          <a:p>
            <a:pPr algn="just"/>
            <a:endParaRPr lang="en-US" sz="32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 Entities and Attributes:</a:t>
            </a:r>
          </a:p>
          <a:p>
            <a:pPr algn="just"/>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 PERSON: This is the primary entity with attributes such as Name, Person ID, and Address.</a:t>
            </a:r>
          </a:p>
          <a:p>
            <a:pPr algn="just"/>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 EMAIL: This is a related entity with the attribute</a:t>
            </a:r>
          </a:p>
          <a:p>
            <a:pPr algn="just"/>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Email_Address</a:t>
            </a:r>
            <a:r>
              <a:rPr lang="en-US" sz="2000" dirty="0">
                <a:latin typeface="Times New Roman" panose="02020603050405020304" pitchFamily="18" charset="0"/>
                <a:cs typeface="Times New Roman" panose="02020603050405020304" pitchFamily="18" charset="0"/>
              </a:rPr>
              <a:t>, </a:t>
            </a:r>
          </a:p>
          <a:p>
            <a:pPr algn="just"/>
            <a:r>
              <a:rPr lang="en-US" sz="2000" dirty="0">
                <a:latin typeface="Times New Roman" panose="02020603050405020304" pitchFamily="18" charset="0"/>
                <a:cs typeface="Times New Roman" panose="02020603050405020304" pitchFamily="18" charset="0"/>
              </a:rPr>
              <a:t>Phone Number: Another related entity with attributes </a:t>
            </a:r>
            <a:r>
              <a:rPr lang="en-US" sz="2000" dirty="0" err="1">
                <a:latin typeface="Times New Roman" panose="02020603050405020304" pitchFamily="18" charset="0"/>
                <a:cs typeface="Times New Roman" panose="02020603050405020304" pitchFamily="18" charset="0"/>
              </a:rPr>
              <a:t>PhoneNo</a:t>
            </a:r>
            <a:r>
              <a:rPr lang="en-US" sz="2000" dirty="0">
                <a:latin typeface="Times New Roman" panose="02020603050405020304" pitchFamily="18" charset="0"/>
                <a:cs typeface="Times New Roman" panose="02020603050405020304" pitchFamily="18" charset="0"/>
              </a:rPr>
              <a:t> and Phone Type and person id.</a:t>
            </a:r>
          </a:p>
          <a:p>
            <a:pPr algn="just"/>
            <a:r>
              <a:rPr lang="en-US" sz="2800" dirty="0"/>
              <a:t> </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051138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480511A-11B4-C183-ACBE-4969779E342F}"/>
              </a:ext>
            </a:extLst>
          </p:cNvPr>
          <p:cNvSpPr txBox="1"/>
          <p:nvPr/>
        </p:nvSpPr>
        <p:spPr>
          <a:xfrm>
            <a:off x="1604865" y="1337789"/>
            <a:ext cx="9349273" cy="4524315"/>
          </a:xfrm>
          <a:prstGeom prst="rect">
            <a:avLst/>
          </a:prstGeom>
          <a:noFill/>
        </p:spPr>
        <p:txBody>
          <a:bodyPr wrap="square" rtlCol="0">
            <a:spAutoFit/>
          </a:bodyPr>
          <a:lstStyle/>
          <a:p>
            <a:pPr algn="just"/>
            <a:r>
              <a:rPr lang="en-US" sz="3200" dirty="0">
                <a:latin typeface="Times New Roman" panose="02020603050405020304" pitchFamily="18" charset="0"/>
                <a:cs typeface="Times New Roman" panose="02020603050405020304" pitchFamily="18" charset="0"/>
              </a:rPr>
              <a:t>❖Relationships: The PERSON entity has a relationship with both Email and Phone Number entities, indicated by a ‘has’ relationship. This suggests that each person can have an associated email address And phone numbers. </a:t>
            </a:r>
          </a:p>
          <a:p>
            <a:pPr algn="just"/>
            <a:endParaRPr lang="en-US" sz="3200" dirty="0">
              <a:latin typeface="Times New Roman" panose="02020603050405020304" pitchFamily="18" charset="0"/>
              <a:cs typeface="Times New Roman" panose="02020603050405020304" pitchFamily="18" charset="0"/>
            </a:endParaRPr>
          </a:p>
          <a:p>
            <a:pPr algn="just"/>
            <a:r>
              <a:rPr lang="en-US" sz="3200" dirty="0">
                <a:latin typeface="Times New Roman" panose="02020603050405020304" pitchFamily="18" charset="0"/>
                <a:cs typeface="Times New Roman" panose="02020603050405020304" pitchFamily="18" charset="0"/>
              </a:rPr>
              <a:t>❖Notations: Entities are represented by rectangles, attributes by ovals, and relationships by diamond shapes </a:t>
            </a:r>
            <a:endParaRPr lang="en-IN"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814790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480511A-11B4-C183-ACBE-4969779E342F}"/>
              </a:ext>
            </a:extLst>
          </p:cNvPr>
          <p:cNvSpPr txBox="1"/>
          <p:nvPr/>
        </p:nvSpPr>
        <p:spPr>
          <a:xfrm>
            <a:off x="3694923" y="684646"/>
            <a:ext cx="9349273" cy="584775"/>
          </a:xfrm>
          <a:prstGeom prst="rect">
            <a:avLst/>
          </a:prstGeom>
          <a:noFill/>
        </p:spPr>
        <p:txBody>
          <a:bodyPr wrap="square" rtlCol="0">
            <a:spAutoFit/>
          </a:bodyPr>
          <a:lstStyle/>
          <a:p>
            <a:pPr algn="just"/>
            <a:r>
              <a:rPr lang="en-IN" sz="3200" dirty="0">
                <a:latin typeface="Times New Roman" panose="02020603050405020304" pitchFamily="18" charset="0"/>
                <a:cs typeface="Times New Roman" panose="02020603050405020304" pitchFamily="18" charset="0"/>
              </a:rPr>
              <a:t>5. TABLES FROM ER DIAGRAM</a:t>
            </a:r>
          </a:p>
        </p:txBody>
      </p:sp>
      <p:graphicFrame>
        <p:nvGraphicFramePr>
          <p:cNvPr id="2" name="Table 1">
            <a:extLst>
              <a:ext uri="{FF2B5EF4-FFF2-40B4-BE49-F238E27FC236}">
                <a16:creationId xmlns:a16="http://schemas.microsoft.com/office/drawing/2014/main" id="{0774C8E5-1394-D503-410E-1721F3E45187}"/>
              </a:ext>
            </a:extLst>
          </p:cNvPr>
          <p:cNvGraphicFramePr>
            <a:graphicFrameLocks noGrp="1"/>
          </p:cNvGraphicFramePr>
          <p:nvPr>
            <p:extLst>
              <p:ext uri="{D42A27DB-BD31-4B8C-83A1-F6EECF244321}">
                <p14:modId xmlns:p14="http://schemas.microsoft.com/office/powerpoint/2010/main" val="694792733"/>
              </p:ext>
            </p:extLst>
          </p:nvPr>
        </p:nvGraphicFramePr>
        <p:xfrm>
          <a:off x="2032000" y="1574800"/>
          <a:ext cx="8128000" cy="1972548"/>
        </p:xfrm>
        <a:graphic>
          <a:graphicData uri="http://schemas.openxmlformats.org/drawingml/2006/table">
            <a:tbl>
              <a:tblPr firstRow="1" bandRow="1">
                <a:tableStyleId>{00A15C55-8517-42AA-B614-E9B94910E393}</a:tableStyleId>
              </a:tblPr>
              <a:tblGrid>
                <a:gridCol w="4064000">
                  <a:extLst>
                    <a:ext uri="{9D8B030D-6E8A-4147-A177-3AD203B41FA5}">
                      <a16:colId xmlns:a16="http://schemas.microsoft.com/office/drawing/2014/main" val="3442701158"/>
                    </a:ext>
                  </a:extLst>
                </a:gridCol>
                <a:gridCol w="4064000">
                  <a:extLst>
                    <a:ext uri="{9D8B030D-6E8A-4147-A177-3AD203B41FA5}">
                      <a16:colId xmlns:a16="http://schemas.microsoft.com/office/drawing/2014/main" val="1782369100"/>
                    </a:ext>
                  </a:extLst>
                </a:gridCol>
              </a:tblGrid>
              <a:tr h="291530">
                <a:tc>
                  <a:txBody>
                    <a:bodyPr/>
                    <a:lstStyle/>
                    <a:p>
                      <a:r>
                        <a:rPr lang="en-US" dirty="0"/>
                        <a:t>ATTRIBUTES</a:t>
                      </a:r>
                      <a:endParaRPr lang="en-IN" dirty="0"/>
                    </a:p>
                  </a:txBody>
                  <a:tcPr/>
                </a:tc>
                <a:tc>
                  <a:txBody>
                    <a:bodyPr/>
                    <a:lstStyle/>
                    <a:p>
                      <a:r>
                        <a:rPr lang="en-US" dirty="0"/>
                        <a:t>DESCRIPTION</a:t>
                      </a:r>
                      <a:endParaRPr lang="en-IN" dirty="0"/>
                    </a:p>
                  </a:txBody>
                  <a:tcPr/>
                </a:tc>
                <a:extLst>
                  <a:ext uri="{0D108BD9-81ED-4DB2-BD59-A6C34878D82A}">
                    <a16:rowId xmlns:a16="http://schemas.microsoft.com/office/drawing/2014/main" val="363878820"/>
                  </a:ext>
                </a:extLst>
              </a:tr>
              <a:tr h="291530">
                <a:tc>
                  <a:txBody>
                    <a:bodyPr/>
                    <a:lstStyle/>
                    <a:p>
                      <a:r>
                        <a:rPr lang="en-US" dirty="0"/>
                        <a:t>Person  ID</a:t>
                      </a:r>
                      <a:endParaRPr lang="en-IN" dirty="0"/>
                    </a:p>
                  </a:txBody>
                  <a:tcPr/>
                </a:tc>
                <a:tc>
                  <a:txBody>
                    <a:bodyPr/>
                    <a:lstStyle/>
                    <a:p>
                      <a:r>
                        <a:rPr lang="en-US" dirty="0"/>
                        <a:t>Unique identifier for each person</a:t>
                      </a:r>
                      <a:endParaRPr lang="en-IN" dirty="0"/>
                    </a:p>
                  </a:txBody>
                  <a:tcPr/>
                </a:tc>
                <a:extLst>
                  <a:ext uri="{0D108BD9-81ED-4DB2-BD59-A6C34878D82A}">
                    <a16:rowId xmlns:a16="http://schemas.microsoft.com/office/drawing/2014/main" val="2136288479"/>
                  </a:ext>
                </a:extLst>
              </a:tr>
              <a:tr h="291530">
                <a:tc>
                  <a:txBody>
                    <a:bodyPr/>
                    <a:lstStyle/>
                    <a:p>
                      <a:r>
                        <a:rPr lang="en-US" dirty="0"/>
                        <a:t>Name</a:t>
                      </a:r>
                      <a:endParaRPr lang="en-IN" dirty="0"/>
                    </a:p>
                  </a:txBody>
                  <a:tcPr/>
                </a:tc>
                <a:tc>
                  <a:txBody>
                    <a:bodyPr/>
                    <a:lstStyle/>
                    <a:p>
                      <a:r>
                        <a:rPr lang="en-US" dirty="0"/>
                        <a:t>Full name of the person </a:t>
                      </a:r>
                      <a:endParaRPr lang="en-IN" dirty="0"/>
                    </a:p>
                  </a:txBody>
                  <a:tcPr/>
                </a:tc>
                <a:extLst>
                  <a:ext uri="{0D108BD9-81ED-4DB2-BD59-A6C34878D82A}">
                    <a16:rowId xmlns:a16="http://schemas.microsoft.com/office/drawing/2014/main" val="319934786"/>
                  </a:ext>
                </a:extLst>
              </a:tr>
              <a:tr h="509508">
                <a:tc>
                  <a:txBody>
                    <a:bodyPr/>
                    <a:lstStyle/>
                    <a:p>
                      <a:r>
                        <a:rPr lang="en-US" dirty="0"/>
                        <a:t>Address</a:t>
                      </a:r>
                      <a:endParaRPr lang="en-IN" dirty="0"/>
                    </a:p>
                  </a:txBody>
                  <a:tcPr/>
                </a:tc>
                <a:tc>
                  <a:txBody>
                    <a:bodyPr/>
                    <a:lstStyle/>
                    <a:p>
                      <a:r>
                        <a:rPr lang="en-US" dirty="0"/>
                        <a:t> Residential address of the person</a:t>
                      </a:r>
                      <a:endParaRPr lang="en-IN" dirty="0"/>
                    </a:p>
                  </a:txBody>
                  <a:tcPr/>
                </a:tc>
                <a:extLst>
                  <a:ext uri="{0D108BD9-81ED-4DB2-BD59-A6C34878D82A}">
                    <a16:rowId xmlns:a16="http://schemas.microsoft.com/office/drawing/2014/main" val="2229938066"/>
                  </a:ext>
                </a:extLst>
              </a:tr>
              <a:tr h="127462">
                <a:tc>
                  <a:txBody>
                    <a:bodyPr/>
                    <a:lstStyle/>
                    <a:p>
                      <a:r>
                        <a:rPr lang="en-IN" dirty="0"/>
                        <a:t>Phone number</a:t>
                      </a:r>
                    </a:p>
                  </a:txBody>
                  <a:tcPr/>
                </a:tc>
                <a:tc>
                  <a:txBody>
                    <a:bodyPr/>
                    <a:lstStyle/>
                    <a:p>
                      <a:r>
                        <a:rPr lang="en-IN" dirty="0"/>
                        <a:t>Phone  number for a person</a:t>
                      </a:r>
                    </a:p>
                  </a:txBody>
                  <a:tcPr/>
                </a:tc>
                <a:extLst>
                  <a:ext uri="{0D108BD9-81ED-4DB2-BD59-A6C34878D82A}">
                    <a16:rowId xmlns:a16="http://schemas.microsoft.com/office/drawing/2014/main" val="2744174313"/>
                  </a:ext>
                </a:extLst>
              </a:tr>
            </a:tbl>
          </a:graphicData>
        </a:graphic>
      </p:graphicFrame>
      <p:sp>
        <p:nvSpPr>
          <p:cNvPr id="3" name="TextBox 2">
            <a:extLst>
              <a:ext uri="{FF2B5EF4-FFF2-40B4-BE49-F238E27FC236}">
                <a16:creationId xmlns:a16="http://schemas.microsoft.com/office/drawing/2014/main" id="{2F8A1637-F3A6-17D6-86E4-117EC3B880CD}"/>
              </a:ext>
            </a:extLst>
          </p:cNvPr>
          <p:cNvSpPr txBox="1"/>
          <p:nvPr/>
        </p:nvSpPr>
        <p:spPr>
          <a:xfrm>
            <a:off x="1455575" y="3825551"/>
            <a:ext cx="2771192"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Phone NUMBER TABLE</a:t>
            </a:r>
            <a:endParaRPr lang="en-IN" dirty="0">
              <a:latin typeface="Times New Roman" panose="02020603050405020304" pitchFamily="18" charset="0"/>
              <a:cs typeface="Times New Roman" panose="02020603050405020304" pitchFamily="18" charset="0"/>
            </a:endParaRPr>
          </a:p>
        </p:txBody>
      </p:sp>
      <p:graphicFrame>
        <p:nvGraphicFramePr>
          <p:cNvPr id="5" name="Table 4">
            <a:extLst>
              <a:ext uri="{FF2B5EF4-FFF2-40B4-BE49-F238E27FC236}">
                <a16:creationId xmlns:a16="http://schemas.microsoft.com/office/drawing/2014/main" id="{79355A4E-9303-DC2B-58A7-631C0A19B741}"/>
              </a:ext>
            </a:extLst>
          </p:cNvPr>
          <p:cNvGraphicFramePr>
            <a:graphicFrameLocks noGrp="1"/>
          </p:cNvGraphicFramePr>
          <p:nvPr>
            <p:extLst>
              <p:ext uri="{D42A27DB-BD31-4B8C-83A1-F6EECF244321}">
                <p14:modId xmlns:p14="http://schemas.microsoft.com/office/powerpoint/2010/main" val="326505758"/>
              </p:ext>
            </p:extLst>
          </p:nvPr>
        </p:nvGraphicFramePr>
        <p:xfrm>
          <a:off x="2032000" y="4461240"/>
          <a:ext cx="8128000" cy="1551608"/>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557616893"/>
                    </a:ext>
                  </a:extLst>
                </a:gridCol>
                <a:gridCol w="4064000">
                  <a:extLst>
                    <a:ext uri="{9D8B030D-6E8A-4147-A177-3AD203B41FA5}">
                      <a16:colId xmlns:a16="http://schemas.microsoft.com/office/drawing/2014/main" val="3210514269"/>
                    </a:ext>
                  </a:extLst>
                </a:gridCol>
              </a:tblGrid>
              <a:tr h="387902">
                <a:tc>
                  <a:txBody>
                    <a:bodyPr/>
                    <a:lstStyle/>
                    <a:p>
                      <a:r>
                        <a:rPr lang="en-US" dirty="0"/>
                        <a:t>ATTRIBUTES</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DESCRIPTION</a:t>
                      </a:r>
                      <a:endParaRPr lang="en-IN" dirty="0"/>
                    </a:p>
                  </a:txBody>
                  <a:tcPr/>
                </a:tc>
                <a:extLst>
                  <a:ext uri="{0D108BD9-81ED-4DB2-BD59-A6C34878D82A}">
                    <a16:rowId xmlns:a16="http://schemas.microsoft.com/office/drawing/2014/main" val="252283725"/>
                  </a:ext>
                </a:extLst>
              </a:tr>
              <a:tr h="387902">
                <a:tc>
                  <a:txBody>
                    <a:bodyPr/>
                    <a:lstStyle/>
                    <a:p>
                      <a:r>
                        <a:rPr lang="en-IN" dirty="0"/>
                        <a:t>Person id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Unique identifier for each person</a:t>
                      </a:r>
                    </a:p>
                  </a:txBody>
                  <a:tcPr/>
                </a:tc>
                <a:extLst>
                  <a:ext uri="{0D108BD9-81ED-4DB2-BD59-A6C34878D82A}">
                    <a16:rowId xmlns:a16="http://schemas.microsoft.com/office/drawing/2014/main" val="2837242584"/>
                  </a:ext>
                </a:extLst>
              </a:tr>
              <a:tr h="387902">
                <a:tc>
                  <a:txBody>
                    <a:bodyPr/>
                    <a:lstStyle/>
                    <a:p>
                      <a:r>
                        <a:rPr lang="en-US" dirty="0"/>
                        <a:t>Phone no</a:t>
                      </a:r>
                      <a:endParaRPr lang="en-IN" dirty="0"/>
                    </a:p>
                  </a:txBody>
                  <a:tcPr/>
                </a:tc>
                <a:tc>
                  <a:txBody>
                    <a:bodyPr/>
                    <a:lstStyle/>
                    <a:p>
                      <a:r>
                        <a:rPr lang="en-US" dirty="0"/>
                        <a:t>Contact of a person</a:t>
                      </a:r>
                      <a:endParaRPr lang="en-IN" dirty="0"/>
                    </a:p>
                  </a:txBody>
                  <a:tcPr/>
                </a:tc>
                <a:extLst>
                  <a:ext uri="{0D108BD9-81ED-4DB2-BD59-A6C34878D82A}">
                    <a16:rowId xmlns:a16="http://schemas.microsoft.com/office/drawing/2014/main" val="2458609265"/>
                  </a:ext>
                </a:extLst>
              </a:tr>
              <a:tr h="387902">
                <a:tc>
                  <a:txBody>
                    <a:bodyPr/>
                    <a:lstStyle/>
                    <a:p>
                      <a:r>
                        <a:rPr lang="en-US" dirty="0"/>
                        <a:t>Network type</a:t>
                      </a:r>
                      <a:endParaRPr lang="en-IN" dirty="0"/>
                    </a:p>
                  </a:txBody>
                  <a:tcPr/>
                </a:tc>
                <a:tc>
                  <a:txBody>
                    <a:bodyPr/>
                    <a:lstStyle/>
                    <a:p>
                      <a:r>
                        <a:rPr lang="en-US" dirty="0"/>
                        <a:t>The network a person using </a:t>
                      </a:r>
                      <a:endParaRPr lang="en-IN" dirty="0"/>
                    </a:p>
                  </a:txBody>
                  <a:tcPr/>
                </a:tc>
                <a:extLst>
                  <a:ext uri="{0D108BD9-81ED-4DB2-BD59-A6C34878D82A}">
                    <a16:rowId xmlns:a16="http://schemas.microsoft.com/office/drawing/2014/main" val="560996670"/>
                  </a:ext>
                </a:extLst>
              </a:tr>
            </a:tbl>
          </a:graphicData>
        </a:graphic>
      </p:graphicFrame>
    </p:spTree>
    <p:extLst>
      <p:ext uri="{BB962C8B-B14F-4D97-AF65-F5344CB8AC3E}">
        <p14:creationId xmlns:p14="http://schemas.microsoft.com/office/powerpoint/2010/main" val="20739743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480511A-11B4-C183-ACBE-4969779E342F}"/>
              </a:ext>
            </a:extLst>
          </p:cNvPr>
          <p:cNvSpPr txBox="1"/>
          <p:nvPr/>
        </p:nvSpPr>
        <p:spPr>
          <a:xfrm>
            <a:off x="3694923" y="684646"/>
            <a:ext cx="9349273" cy="584775"/>
          </a:xfrm>
          <a:prstGeom prst="rect">
            <a:avLst/>
          </a:prstGeom>
          <a:noFill/>
        </p:spPr>
        <p:txBody>
          <a:bodyPr wrap="square" rtlCol="0">
            <a:spAutoFit/>
          </a:bodyPr>
          <a:lstStyle/>
          <a:p>
            <a:pPr algn="just"/>
            <a:r>
              <a:rPr lang="en-IN" sz="3200" dirty="0">
                <a:latin typeface="Times New Roman" panose="02020603050405020304" pitchFamily="18" charset="0"/>
                <a:cs typeface="Times New Roman" panose="02020603050405020304" pitchFamily="18" charset="0"/>
              </a:rPr>
              <a:t>5. TABLES FROM ER DIAGRAM</a:t>
            </a:r>
          </a:p>
        </p:txBody>
      </p:sp>
      <p:sp>
        <p:nvSpPr>
          <p:cNvPr id="3" name="TextBox 2">
            <a:extLst>
              <a:ext uri="{FF2B5EF4-FFF2-40B4-BE49-F238E27FC236}">
                <a16:creationId xmlns:a16="http://schemas.microsoft.com/office/drawing/2014/main" id="{2F8A1637-F3A6-17D6-86E4-117EC3B880CD}"/>
              </a:ext>
            </a:extLst>
          </p:cNvPr>
          <p:cNvSpPr txBox="1"/>
          <p:nvPr/>
        </p:nvSpPr>
        <p:spPr>
          <a:xfrm>
            <a:off x="1595534" y="1940768"/>
            <a:ext cx="2771192"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EMAIL TABLE</a:t>
            </a:r>
            <a:endParaRPr lang="en-IN" dirty="0">
              <a:latin typeface="Times New Roman" panose="02020603050405020304" pitchFamily="18" charset="0"/>
              <a:cs typeface="Times New Roman" panose="02020603050405020304" pitchFamily="18" charset="0"/>
            </a:endParaRPr>
          </a:p>
        </p:txBody>
      </p:sp>
      <p:graphicFrame>
        <p:nvGraphicFramePr>
          <p:cNvPr id="7" name="Table 6">
            <a:extLst>
              <a:ext uri="{FF2B5EF4-FFF2-40B4-BE49-F238E27FC236}">
                <a16:creationId xmlns:a16="http://schemas.microsoft.com/office/drawing/2014/main" id="{2977E26E-8180-174A-8F09-5841A47C2996}"/>
              </a:ext>
            </a:extLst>
          </p:cNvPr>
          <p:cNvGraphicFramePr>
            <a:graphicFrameLocks noGrp="1"/>
          </p:cNvGraphicFramePr>
          <p:nvPr>
            <p:extLst>
              <p:ext uri="{D42A27DB-BD31-4B8C-83A1-F6EECF244321}">
                <p14:modId xmlns:p14="http://schemas.microsoft.com/office/powerpoint/2010/main" val="2323682994"/>
              </p:ext>
            </p:extLst>
          </p:nvPr>
        </p:nvGraphicFramePr>
        <p:xfrm>
          <a:off x="1882710" y="2687320"/>
          <a:ext cx="8128000" cy="1483360"/>
        </p:xfrm>
        <a:graphic>
          <a:graphicData uri="http://schemas.openxmlformats.org/drawingml/2006/table">
            <a:tbl>
              <a:tblPr firstRow="1" bandRow="1">
                <a:tableStyleId>{F5AB1C69-6EDB-4FF4-983F-18BD219EF322}</a:tableStyleId>
              </a:tblPr>
              <a:tblGrid>
                <a:gridCol w="4064000">
                  <a:extLst>
                    <a:ext uri="{9D8B030D-6E8A-4147-A177-3AD203B41FA5}">
                      <a16:colId xmlns:a16="http://schemas.microsoft.com/office/drawing/2014/main" val="1349018320"/>
                    </a:ext>
                  </a:extLst>
                </a:gridCol>
                <a:gridCol w="4064000">
                  <a:extLst>
                    <a:ext uri="{9D8B030D-6E8A-4147-A177-3AD203B41FA5}">
                      <a16:colId xmlns:a16="http://schemas.microsoft.com/office/drawing/2014/main" val="2547219827"/>
                    </a:ext>
                  </a:extLst>
                </a:gridCol>
              </a:tblGrid>
              <a:tr h="370840">
                <a:tc>
                  <a:txBody>
                    <a:bodyPr/>
                    <a:lstStyle/>
                    <a:p>
                      <a:r>
                        <a:rPr lang="en-US" dirty="0"/>
                        <a:t>ATTRIBUTES</a:t>
                      </a:r>
                      <a:endParaRPr lang="en-IN" dirty="0"/>
                    </a:p>
                  </a:txBody>
                  <a:tcPr/>
                </a:tc>
                <a:tc>
                  <a:txBody>
                    <a:bodyPr/>
                    <a:lstStyle/>
                    <a:p>
                      <a:r>
                        <a:rPr lang="en-US" dirty="0"/>
                        <a:t>DESCRIPTIVE</a:t>
                      </a:r>
                      <a:endParaRPr lang="en-IN" dirty="0"/>
                    </a:p>
                  </a:txBody>
                  <a:tcPr/>
                </a:tc>
                <a:extLst>
                  <a:ext uri="{0D108BD9-81ED-4DB2-BD59-A6C34878D82A}">
                    <a16:rowId xmlns:a16="http://schemas.microsoft.com/office/drawing/2014/main" val="2900481647"/>
                  </a:ext>
                </a:extLst>
              </a:tr>
              <a:tr h="370840">
                <a:tc>
                  <a:txBody>
                    <a:bodyPr/>
                    <a:lstStyle/>
                    <a:p>
                      <a:r>
                        <a:rPr lang="en-US" dirty="0"/>
                        <a:t>Phone no</a:t>
                      </a:r>
                      <a:endParaRPr lang="en-IN" dirty="0"/>
                    </a:p>
                  </a:txBody>
                  <a:tcPr/>
                </a:tc>
                <a:tc>
                  <a:txBody>
                    <a:bodyPr/>
                    <a:lstStyle/>
                    <a:p>
                      <a:r>
                        <a:rPr lang="en-US" dirty="0"/>
                        <a:t>Contact of a person</a:t>
                      </a:r>
                      <a:endParaRPr lang="en-IN" dirty="0"/>
                    </a:p>
                  </a:txBody>
                  <a:tcPr/>
                </a:tc>
                <a:extLst>
                  <a:ext uri="{0D108BD9-81ED-4DB2-BD59-A6C34878D82A}">
                    <a16:rowId xmlns:a16="http://schemas.microsoft.com/office/drawing/2014/main" val="2176709964"/>
                  </a:ext>
                </a:extLst>
              </a:tr>
              <a:tr h="370840">
                <a:tc>
                  <a:txBody>
                    <a:bodyPr/>
                    <a:lstStyle/>
                    <a:p>
                      <a:r>
                        <a:rPr lang="en-US" dirty="0"/>
                        <a:t>Email id </a:t>
                      </a:r>
                      <a:endParaRPr lang="en-IN" dirty="0"/>
                    </a:p>
                  </a:txBody>
                  <a:tcPr/>
                </a:tc>
                <a:tc>
                  <a:txBody>
                    <a:bodyPr/>
                    <a:lstStyle/>
                    <a:p>
                      <a:r>
                        <a:rPr lang="en-US" dirty="0"/>
                        <a:t>Persons email id </a:t>
                      </a:r>
                      <a:endParaRPr lang="en-IN" dirty="0"/>
                    </a:p>
                  </a:txBody>
                  <a:tcPr/>
                </a:tc>
                <a:extLst>
                  <a:ext uri="{0D108BD9-81ED-4DB2-BD59-A6C34878D82A}">
                    <a16:rowId xmlns:a16="http://schemas.microsoft.com/office/drawing/2014/main" val="4290758422"/>
                  </a:ext>
                </a:extLst>
              </a:tr>
              <a:tr h="370840">
                <a:tc>
                  <a:txBody>
                    <a:bodyPr/>
                    <a:lstStyle/>
                    <a:p>
                      <a:r>
                        <a:rPr lang="en-US" dirty="0"/>
                        <a:t>name</a:t>
                      </a:r>
                      <a:endParaRPr lang="en-IN" dirty="0"/>
                    </a:p>
                  </a:txBody>
                  <a:tcPr/>
                </a:tc>
                <a:tc>
                  <a:txBody>
                    <a:bodyPr/>
                    <a:lstStyle/>
                    <a:p>
                      <a:r>
                        <a:rPr lang="en-US" dirty="0"/>
                        <a:t>A name for particular email id</a:t>
                      </a:r>
                      <a:endParaRPr lang="en-IN" dirty="0"/>
                    </a:p>
                  </a:txBody>
                  <a:tcPr/>
                </a:tc>
                <a:extLst>
                  <a:ext uri="{0D108BD9-81ED-4DB2-BD59-A6C34878D82A}">
                    <a16:rowId xmlns:a16="http://schemas.microsoft.com/office/drawing/2014/main" val="2232442873"/>
                  </a:ext>
                </a:extLst>
              </a:tr>
            </a:tbl>
          </a:graphicData>
        </a:graphic>
      </p:graphicFrame>
    </p:spTree>
    <p:extLst>
      <p:ext uri="{BB962C8B-B14F-4D97-AF65-F5344CB8AC3E}">
        <p14:creationId xmlns:p14="http://schemas.microsoft.com/office/powerpoint/2010/main" val="21665645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480511A-11B4-C183-ACBE-4969779E342F}"/>
              </a:ext>
            </a:extLst>
          </p:cNvPr>
          <p:cNvSpPr txBox="1"/>
          <p:nvPr/>
        </p:nvSpPr>
        <p:spPr>
          <a:xfrm>
            <a:off x="3694923" y="684646"/>
            <a:ext cx="9349273" cy="584775"/>
          </a:xfrm>
          <a:prstGeom prst="rect">
            <a:avLst/>
          </a:prstGeom>
          <a:noFill/>
        </p:spPr>
        <p:txBody>
          <a:bodyPr wrap="square" rtlCol="0">
            <a:spAutoFit/>
          </a:bodyPr>
          <a:lstStyle/>
          <a:p>
            <a:pPr algn="just"/>
            <a:r>
              <a:rPr lang="en-IN" sz="3200" dirty="0">
                <a:latin typeface="Times New Roman" panose="02020603050405020304" pitchFamily="18" charset="0"/>
                <a:cs typeface="Times New Roman" panose="02020603050405020304" pitchFamily="18" charset="0"/>
              </a:rPr>
              <a:t>6. DESCRIPTION OF TABLES</a:t>
            </a:r>
          </a:p>
        </p:txBody>
      </p:sp>
      <p:sp>
        <p:nvSpPr>
          <p:cNvPr id="3" name="TextBox 2">
            <a:extLst>
              <a:ext uri="{FF2B5EF4-FFF2-40B4-BE49-F238E27FC236}">
                <a16:creationId xmlns:a16="http://schemas.microsoft.com/office/drawing/2014/main" id="{2F8A1637-F3A6-17D6-86E4-117EC3B880CD}"/>
              </a:ext>
            </a:extLst>
          </p:cNvPr>
          <p:cNvSpPr txBox="1"/>
          <p:nvPr/>
        </p:nvSpPr>
        <p:spPr>
          <a:xfrm>
            <a:off x="1595534" y="1940768"/>
            <a:ext cx="2771192"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1) </a:t>
            </a:r>
            <a:r>
              <a:rPr lang="en-US" u="sng" dirty="0">
                <a:latin typeface="Times New Roman" panose="02020603050405020304" pitchFamily="18" charset="0"/>
                <a:cs typeface="Times New Roman" panose="02020603050405020304" pitchFamily="18" charset="0"/>
              </a:rPr>
              <a:t>PERSON TABLE</a:t>
            </a:r>
            <a:endParaRPr lang="en-IN" u="sng"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6236D813-14BB-809E-03FB-9AE79E4CE4B1}"/>
              </a:ext>
            </a:extLst>
          </p:cNvPr>
          <p:cNvSpPr txBox="1"/>
          <p:nvPr/>
        </p:nvSpPr>
        <p:spPr>
          <a:xfrm>
            <a:off x="1362269" y="2565918"/>
            <a:ext cx="10207690" cy="3139321"/>
          </a:xfrm>
          <a:prstGeom prst="rect">
            <a:avLst/>
          </a:prstGeom>
          <a:noFill/>
        </p:spPr>
        <p:txBody>
          <a:bodyPr wrap="square" rtlCol="0">
            <a:spAutoFit/>
          </a:bodyPr>
          <a:lstStyle/>
          <a:p>
            <a:pPr algn="just"/>
            <a:r>
              <a:rPr lang="en-US" dirty="0">
                <a:latin typeface="Times New Roman" panose="02020603050405020304" pitchFamily="18" charset="0"/>
                <a:cs typeface="Times New Roman" panose="02020603050405020304" pitchFamily="18" charset="0"/>
              </a:rPr>
              <a:t>This table stores essential information about the persons information .It acts as the central Source for identifying the relation and concatenating them.</a:t>
            </a:r>
          </a:p>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Person ID : unique identifier for each person for the system. This is typically a numeric value and consists of alphabets.</a:t>
            </a:r>
          </a:p>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Phone no: The Contact Phone number for the Customer.</a:t>
            </a:r>
          </a:p>
          <a:p>
            <a:pPr algn="just"/>
            <a:endParaRPr lang="en-IN" dirty="0">
              <a:latin typeface="Times New Roman" panose="02020603050405020304" pitchFamily="18" charset="0"/>
              <a:cs typeface="Times New Roman" panose="02020603050405020304" pitchFamily="18" charset="0"/>
            </a:endParaRPr>
          </a:p>
          <a:p>
            <a:pPr algn="just"/>
            <a:r>
              <a:rPr lang="en-IN" dirty="0">
                <a:latin typeface="Times New Roman" panose="02020603050405020304" pitchFamily="18" charset="0"/>
                <a:cs typeface="Times New Roman" panose="02020603050405020304" pitchFamily="18" charset="0"/>
              </a:rPr>
              <a:t>Name : The full name of Customer .</a:t>
            </a:r>
          </a:p>
          <a:p>
            <a:pPr algn="just"/>
            <a:endParaRPr lang="en-IN" dirty="0">
              <a:latin typeface="Times New Roman" panose="02020603050405020304" pitchFamily="18" charset="0"/>
              <a:cs typeface="Times New Roman" panose="02020603050405020304" pitchFamily="18" charset="0"/>
            </a:endParaRPr>
          </a:p>
          <a:p>
            <a:pPr algn="just"/>
            <a:r>
              <a:rPr lang="en-IN" dirty="0">
                <a:latin typeface="Times New Roman" panose="02020603050405020304" pitchFamily="18" charset="0"/>
                <a:cs typeface="Times New Roman" panose="02020603050405020304" pitchFamily="18" charset="0"/>
              </a:rPr>
              <a:t>Address: The residential Address of the customer</a:t>
            </a:r>
            <a:r>
              <a:rPr lang="en-IN" dirty="0"/>
              <a:t>.</a:t>
            </a:r>
          </a:p>
        </p:txBody>
      </p:sp>
    </p:spTree>
    <p:extLst>
      <p:ext uri="{BB962C8B-B14F-4D97-AF65-F5344CB8AC3E}">
        <p14:creationId xmlns:p14="http://schemas.microsoft.com/office/powerpoint/2010/main" val="1338377724"/>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TM04033937[[fn=Vapor Trail]]</Template>
  <TotalTime>271</TotalTime>
  <Words>1286</Words>
  <Application>Microsoft Office PowerPoint</Application>
  <PresentationFormat>Widescreen</PresentationFormat>
  <Paragraphs>218</Paragraphs>
  <Slides>25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Arial</vt:lpstr>
      <vt:lpstr>Calibri</vt:lpstr>
      <vt:lpstr>Cascadia Code</vt:lpstr>
      <vt:lpstr>Cascadia Code ExtraLight</vt:lpstr>
      <vt:lpstr>Cascadia Mono ExtraLight</vt:lpstr>
      <vt:lpstr>Century Gothic</vt:lpstr>
      <vt:lpstr>Nunito</vt:lpstr>
      <vt:lpstr>Times New Roman</vt:lpstr>
      <vt:lpstr>Vapor Trail</vt:lpstr>
      <vt:lpstr>TELEPHONE DIRECTORY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TELEPHONE DIRECTORY</dc:title>
  <dc:creator>bevara mohith</dc:creator>
  <cp:lastModifiedBy>MOHITH MUVVALA</cp:lastModifiedBy>
  <cp:revision>7</cp:revision>
  <dcterms:created xsi:type="dcterms:W3CDTF">2024-04-29T14:34:36Z</dcterms:created>
  <dcterms:modified xsi:type="dcterms:W3CDTF">2024-05-02T07:22:07Z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